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87" r:id="rId6"/>
    <p:sldMasterId id="2147483700" r:id="rId7"/>
  </p:sldMasterIdLst>
  <p:notesMasterIdLst>
    <p:notesMasterId r:id="rId20"/>
  </p:notesMasterIdLst>
  <p:sldIdLst>
    <p:sldId id="273" r:id="rId8"/>
    <p:sldId id="366" r:id="rId9"/>
    <p:sldId id="369" r:id="rId10"/>
    <p:sldId id="370" r:id="rId11"/>
    <p:sldId id="373" r:id="rId12"/>
    <p:sldId id="374" r:id="rId13"/>
    <p:sldId id="365" r:id="rId14"/>
    <p:sldId id="372" r:id="rId15"/>
    <p:sldId id="368" r:id="rId16"/>
    <p:sldId id="360" r:id="rId17"/>
    <p:sldId id="357" r:id="rId18"/>
    <p:sldId id="375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ésentation" id="{20E3C964-D534-4C39-AD60-C8D9CCDEA962}">
          <p14:sldIdLst>
            <p14:sldId id="273"/>
            <p14:sldId id="366"/>
            <p14:sldId id="369"/>
            <p14:sldId id="370"/>
            <p14:sldId id="373"/>
            <p14:sldId id="374"/>
            <p14:sldId id="365"/>
            <p14:sldId id="372"/>
            <p14:sldId id="368"/>
            <p14:sldId id="360"/>
            <p14:sldId id="357"/>
            <p14:sldId id="3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 Robert" initials="LR" lastIdx="1" clrIdx="0">
    <p:extLst>
      <p:ext uri="{19B8F6BF-5375-455C-9EA6-DF929625EA0E}">
        <p15:presenceInfo xmlns:p15="http://schemas.microsoft.com/office/powerpoint/2012/main" userId="S::Lucia.Robert@matwin.fr::1b5e60fd-efec-4cdb-9d7c-ecc5f40997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B363"/>
    <a:srgbClr val="149467"/>
    <a:srgbClr val="1D9B9C"/>
    <a:srgbClr val="097D5C"/>
    <a:srgbClr val="04392A"/>
    <a:srgbClr val="17B09C"/>
    <a:srgbClr val="09E85E"/>
    <a:srgbClr val="25E3CC"/>
    <a:srgbClr val="227A8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3979" autoAdjust="0"/>
  </p:normalViewPr>
  <p:slideViewPr>
    <p:cSldViewPr snapToGrid="0">
      <p:cViewPr varScale="1">
        <p:scale>
          <a:sx n="108" d="100"/>
          <a:sy n="108" d="100"/>
        </p:scale>
        <p:origin x="70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 Robert" userId="1b5e60fd-efec-4cdb-9d7c-ecc5f409973f" providerId="ADAL" clId="{AFCE9360-2038-49A2-8068-6BF9BE1F883E}"/>
    <pc:docChg chg="undo custSel delSld modSld modSection">
      <pc:chgData name="Lucia Robert" userId="1b5e60fd-efec-4cdb-9d7c-ecc5f409973f" providerId="ADAL" clId="{AFCE9360-2038-49A2-8068-6BF9BE1F883E}" dt="2021-11-15T14:32:34.784" v="296" actId="113"/>
      <pc:docMkLst>
        <pc:docMk/>
      </pc:docMkLst>
      <pc:sldChg chg="modSp mod">
        <pc:chgData name="Lucia Robert" userId="1b5e60fd-efec-4cdb-9d7c-ecc5f409973f" providerId="ADAL" clId="{AFCE9360-2038-49A2-8068-6BF9BE1F883E}" dt="2021-11-15T14:12:53.137" v="74" actId="6549"/>
        <pc:sldMkLst>
          <pc:docMk/>
          <pc:sldMk cId="3893438979" sldId="357"/>
        </pc:sldMkLst>
        <pc:spChg chg="mod">
          <ac:chgData name="Lucia Robert" userId="1b5e60fd-efec-4cdb-9d7c-ecc5f409973f" providerId="ADAL" clId="{AFCE9360-2038-49A2-8068-6BF9BE1F883E}" dt="2021-11-15T14:12:53.137" v="74" actId="6549"/>
          <ac:spMkLst>
            <pc:docMk/>
            <pc:sldMk cId="3893438979" sldId="357"/>
            <ac:spMk id="2" creationId="{00000000-0000-0000-0000-000000000000}"/>
          </ac:spMkLst>
        </pc:spChg>
        <pc:spChg chg="mod">
          <ac:chgData name="Lucia Robert" userId="1b5e60fd-efec-4cdb-9d7c-ecc5f409973f" providerId="ADAL" clId="{AFCE9360-2038-49A2-8068-6BF9BE1F883E}" dt="2021-11-15T14:12:15.695" v="44" actId="1076"/>
          <ac:spMkLst>
            <pc:docMk/>
            <pc:sldMk cId="3893438979" sldId="357"/>
            <ac:spMk id="3" creationId="{08D2124C-EDB8-4D0C-BC54-C4F811026D17}"/>
          </ac:spMkLst>
        </pc:spChg>
      </pc:sldChg>
      <pc:sldChg chg="addSp delSp modSp mod modAnim">
        <pc:chgData name="Lucia Robert" userId="1b5e60fd-efec-4cdb-9d7c-ecc5f409973f" providerId="ADAL" clId="{AFCE9360-2038-49A2-8068-6BF9BE1F883E}" dt="2021-11-15T14:32:34.784" v="296" actId="113"/>
        <pc:sldMkLst>
          <pc:docMk/>
          <pc:sldMk cId="2054875902" sldId="365"/>
        </pc:sldMkLst>
        <pc:spChg chg="add mod">
          <ac:chgData name="Lucia Robert" userId="1b5e60fd-efec-4cdb-9d7c-ecc5f409973f" providerId="ADAL" clId="{AFCE9360-2038-49A2-8068-6BF9BE1F883E}" dt="2021-11-15T14:32:34.784" v="296" actId="113"/>
          <ac:spMkLst>
            <pc:docMk/>
            <pc:sldMk cId="2054875902" sldId="365"/>
            <ac:spMk id="2" creationId="{3C3CE940-ABFF-484B-8B4C-30B66E9F0E18}"/>
          </ac:spMkLst>
        </pc:spChg>
        <pc:spChg chg="add del">
          <ac:chgData name="Lucia Robert" userId="1b5e60fd-efec-4cdb-9d7c-ecc5f409973f" providerId="ADAL" clId="{AFCE9360-2038-49A2-8068-6BF9BE1F883E}" dt="2021-11-15T14:27:54.522" v="223" actId="478"/>
          <ac:spMkLst>
            <pc:docMk/>
            <pc:sldMk cId="2054875902" sldId="365"/>
            <ac:spMk id="8" creationId="{12114AF6-11A9-49B9-B308-040E2607EBA7}"/>
          </ac:spMkLst>
        </pc:spChg>
        <pc:spChg chg="add mod">
          <ac:chgData name="Lucia Robert" userId="1b5e60fd-efec-4cdb-9d7c-ecc5f409973f" providerId="ADAL" clId="{AFCE9360-2038-49A2-8068-6BF9BE1F883E}" dt="2021-11-15T14:28:40.127" v="233" actId="14100"/>
          <ac:spMkLst>
            <pc:docMk/>
            <pc:sldMk cId="2054875902" sldId="365"/>
            <ac:spMk id="10" creationId="{62360EE3-3A55-43B0-ADFE-4EA9D04855EE}"/>
          </ac:spMkLst>
        </pc:spChg>
        <pc:spChg chg="mod">
          <ac:chgData name="Lucia Robert" userId="1b5e60fd-efec-4cdb-9d7c-ecc5f409973f" providerId="ADAL" clId="{AFCE9360-2038-49A2-8068-6BF9BE1F883E}" dt="2021-11-15T14:14:25.640" v="111" actId="14100"/>
          <ac:spMkLst>
            <pc:docMk/>
            <pc:sldMk cId="2054875902" sldId="365"/>
            <ac:spMk id="31" creationId="{DFE3E95F-5366-43AA-B548-B80D2C84B084}"/>
          </ac:spMkLst>
        </pc:spChg>
        <pc:spChg chg="mod">
          <ac:chgData name="Lucia Robert" userId="1b5e60fd-efec-4cdb-9d7c-ecc5f409973f" providerId="ADAL" clId="{AFCE9360-2038-49A2-8068-6BF9BE1F883E}" dt="2021-11-15T14:14:21.240" v="109" actId="14100"/>
          <ac:spMkLst>
            <pc:docMk/>
            <pc:sldMk cId="2054875902" sldId="365"/>
            <ac:spMk id="32" creationId="{4D9FDC0A-7279-494F-94B5-FB07EDC0A43B}"/>
          </ac:spMkLst>
        </pc:spChg>
        <pc:spChg chg="mod">
          <ac:chgData name="Lucia Robert" userId="1b5e60fd-efec-4cdb-9d7c-ecc5f409973f" providerId="ADAL" clId="{AFCE9360-2038-49A2-8068-6BF9BE1F883E}" dt="2021-11-15T14:14:08.005" v="107" actId="20577"/>
          <ac:spMkLst>
            <pc:docMk/>
            <pc:sldMk cId="2054875902" sldId="365"/>
            <ac:spMk id="34" creationId="{00000000-0000-0000-0000-000000000000}"/>
          </ac:spMkLst>
        </pc:spChg>
        <pc:spChg chg="add mod">
          <ac:chgData name="Lucia Robert" userId="1b5e60fd-efec-4cdb-9d7c-ecc5f409973f" providerId="ADAL" clId="{AFCE9360-2038-49A2-8068-6BF9BE1F883E}" dt="2021-11-15T14:28:37.502" v="232" actId="14100"/>
          <ac:spMkLst>
            <pc:docMk/>
            <pc:sldMk cId="2054875902" sldId="365"/>
            <ac:spMk id="36" creationId="{CE534197-587F-43B6-AFD5-ABFD2D7990C3}"/>
          </ac:spMkLst>
        </pc:spChg>
      </pc:sldChg>
      <pc:sldChg chg="modSp mod">
        <pc:chgData name="Lucia Robert" userId="1b5e60fd-efec-4cdb-9d7c-ecc5f409973f" providerId="ADAL" clId="{AFCE9360-2038-49A2-8068-6BF9BE1F883E}" dt="2021-11-15T14:13:43.668" v="105" actId="20577"/>
        <pc:sldMkLst>
          <pc:docMk/>
          <pc:sldMk cId="246372153" sldId="370"/>
        </pc:sldMkLst>
        <pc:spChg chg="mod">
          <ac:chgData name="Lucia Robert" userId="1b5e60fd-efec-4cdb-9d7c-ecc5f409973f" providerId="ADAL" clId="{AFCE9360-2038-49A2-8068-6BF9BE1F883E}" dt="2021-11-15T14:13:43.668" v="105" actId="20577"/>
          <ac:spMkLst>
            <pc:docMk/>
            <pc:sldMk cId="246372153" sldId="370"/>
            <ac:spMk id="74" creationId="{68B0E465-FE6F-4D0B-9EAC-85C9244A584E}"/>
          </ac:spMkLst>
        </pc:spChg>
        <pc:picChg chg="mod">
          <ac:chgData name="Lucia Robert" userId="1b5e60fd-efec-4cdb-9d7c-ecc5f409973f" providerId="ADAL" clId="{AFCE9360-2038-49A2-8068-6BF9BE1F883E}" dt="2021-11-15T14:13:30.510" v="85" actId="1076"/>
          <ac:picMkLst>
            <pc:docMk/>
            <pc:sldMk cId="246372153" sldId="370"/>
            <ac:picMk id="73" creationId="{8C040202-D954-4F88-8286-F841D7C2A6DF}"/>
          </ac:picMkLst>
        </pc:picChg>
      </pc:sldChg>
      <pc:sldChg chg="del">
        <pc:chgData name="Lucia Robert" userId="1b5e60fd-efec-4cdb-9d7c-ecc5f409973f" providerId="ADAL" clId="{AFCE9360-2038-49A2-8068-6BF9BE1F883E}" dt="2021-11-15T14:10:03.018" v="0" actId="47"/>
        <pc:sldMkLst>
          <pc:docMk/>
          <pc:sldMk cId="1105075784" sldId="3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908F9-3BAD-4C24-9CCC-D87B34C3111C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D4739-F856-4583-BD7C-7495A5E6A0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66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160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AD4739-F856-4583-BD7C-7495A5E6A00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32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AD4739-F856-4583-BD7C-7495A5E6A00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41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 carré blanc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3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AD4739-F856-4583-BD7C-7495A5E6A00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35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48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 carré blanc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3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AD4739-F856-4583-BD7C-7495A5E6A00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35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045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 carré blanc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3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AD4739-F856-4583-BD7C-7495A5E6A00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35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466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AD4739-F856-4583-BD7C-7495A5E6A00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213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AD4739-F856-4583-BD7C-7495A5E6A00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74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3C86-1285-49C8-BFB8-E62E8D56048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51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64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082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>
            <a:extLst>
              <a:ext uri="{FF2B5EF4-FFF2-40B4-BE49-F238E27FC236}">
                <a16:creationId xmlns:a16="http://schemas.microsoft.com/office/drawing/2014/main" id="{74A997BD-A04A-4B08-A4A8-F7A2244041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lIns="91440" tIns="45720" rIns="91440" bIns="45720" anchor="ctr" anchorCtr="0">
            <a:normAutofit/>
          </a:bodyPr>
          <a:lstStyle>
            <a:lvl1pPr algn="l">
              <a:defRPr sz="3200" b="0" i="0" u="none" cap="none" baseline="0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9556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73C86-1285-49C8-BFB8-E62E8D56048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909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501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385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261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54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938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88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926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788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121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590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117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>
            <a:extLst>
              <a:ext uri="{FF2B5EF4-FFF2-40B4-BE49-F238E27FC236}">
                <a16:creationId xmlns:a16="http://schemas.microsoft.com/office/drawing/2014/main" id="{74A997BD-A04A-4B08-A4A8-F7A2244041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lIns="91440" tIns="45720" rIns="91440" bIns="45720" anchor="ctr" anchorCtr="0">
            <a:normAutofit/>
          </a:bodyPr>
          <a:lstStyle>
            <a:lvl1pPr algn="l">
              <a:defRPr sz="3200" b="0" i="0" u="none" cap="none" baseline="0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968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4DCA6-448C-4B55-B1DB-9001C8F323E2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10422-6412-4C55-BFC0-8CC67238D82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042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4DCA6-448C-4B55-B1DB-9001C8F323E2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10422-6412-4C55-BFC0-8CC67238D82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023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4DCA6-448C-4B55-B1DB-9001C8F323E2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10422-6412-4C55-BFC0-8CC67238D82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402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4DCA6-448C-4B55-B1DB-9001C8F323E2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10422-6412-4C55-BFC0-8CC67238D82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998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4DCA6-448C-4B55-B1DB-9001C8F323E2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10422-6412-4C55-BFC0-8CC67238D82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67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015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4DCA6-448C-4B55-B1DB-9001C8F323E2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10422-6412-4C55-BFC0-8CC67238D82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56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4DCA6-448C-4B55-B1DB-9001C8F323E2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10422-6412-4C55-BFC0-8CC67238D82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31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4DCA6-448C-4B55-B1DB-9001C8F323E2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10422-6412-4C55-BFC0-8CC67238D82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22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4DCA6-448C-4B55-B1DB-9001C8F323E2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10422-6412-4C55-BFC0-8CC67238D82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965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4DCA6-448C-4B55-B1DB-9001C8F323E2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10422-6412-4C55-BFC0-8CC67238D82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956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4DCA6-448C-4B55-B1DB-9001C8F323E2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10422-6412-4C55-BFC0-8CC67238D82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492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3F0E-7A18-4BE8-BB62-3B9C9D441DF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4BEA-D865-4B20-9659-51FC551EF13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4984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73C86-1285-49C8-BFB8-E62E8D560482}" type="datetimeFigureOut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14/12/2021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8400-5FA4-4EB4-981F-30EAE2709BA2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249C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49C9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65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8400-5FA4-4EB4-981F-30EAE2709BA2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249C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49C9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622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8400-5FA4-4EB4-981F-30EAE2709BA2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249C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49C9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82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993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8400-5FA4-4EB4-981F-30EAE2709BA2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249C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49C9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778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8400-5FA4-4EB4-981F-30EAE2709BA2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249C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49C9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809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8400-5FA4-4EB4-981F-30EAE2709BA2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249C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49C9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261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8400-5FA4-4EB4-981F-30EAE2709BA2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249C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49C9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769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8400-5FA4-4EB4-981F-30EAE2709BA2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249C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49C9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14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8400-5FA4-4EB4-981F-30EAE2709BA2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249C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49C9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4889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8400-5FA4-4EB4-981F-30EAE2709BA2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249C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49C9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989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8400-5FA4-4EB4-981F-30EAE2709BA2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249C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49C9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1045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>
            <a:extLst>
              <a:ext uri="{FF2B5EF4-FFF2-40B4-BE49-F238E27FC236}">
                <a16:creationId xmlns:a16="http://schemas.microsoft.com/office/drawing/2014/main" id="{74A997BD-A04A-4B08-A4A8-F7A2244041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lIns="91440" tIns="45720" rIns="91440" bIns="45720" anchor="ctr" anchorCtr="0">
            <a:normAutofit/>
          </a:bodyPr>
          <a:lstStyle>
            <a:lvl1pPr algn="l">
              <a:defRPr sz="3200" b="0" i="0" u="none" cap="none" baseline="0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322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6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21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63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04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8400-5FA4-4EB4-981F-30EAE2709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39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87218"/>
            <a:ext cx="12192000" cy="683746"/>
          </a:xfrm>
          <a:prstGeom prst="rect">
            <a:avLst/>
          </a:prstGeom>
          <a:solidFill>
            <a:srgbClr val="17B09C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308847"/>
            <a:ext cx="10515600" cy="4868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49C9C"/>
                </a:solidFill>
              </a:defRPr>
            </a:lvl1pPr>
          </a:lstStyle>
          <a:p>
            <a:fld id="{1DBD8400-5FA4-4EB4-981F-30EAE2709BA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8967"/>
            <a:ext cx="12192000" cy="96185"/>
          </a:xfrm>
          <a:prstGeom prst="rect">
            <a:avLst/>
          </a:prstGeom>
          <a:solidFill>
            <a:srgbClr val="149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47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4392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257344"/>
            <a:ext cx="9367284" cy="540098"/>
          </a:xfrm>
          <a:prstGeom prst="rect">
            <a:avLst/>
          </a:prstGeom>
          <a:solidFill>
            <a:srgbClr val="17B09C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308847"/>
            <a:ext cx="10515600" cy="4868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49C9C"/>
                </a:solidFill>
              </a:defRPr>
            </a:lvl1pPr>
          </a:lstStyle>
          <a:p>
            <a:fld id="{1DBD8400-5FA4-4EB4-981F-30EAE2709BA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61159"/>
            <a:ext cx="9367284" cy="96185"/>
          </a:xfrm>
          <a:prstGeom prst="rect">
            <a:avLst/>
          </a:prstGeom>
          <a:solidFill>
            <a:srgbClr val="149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54" y="-35860"/>
            <a:ext cx="2169459" cy="99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3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4392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4DCA6-448C-4B55-B1DB-9001C8F323E2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10422-6412-4C55-BFC0-8CC67238D82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99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257344"/>
            <a:ext cx="9367284" cy="540098"/>
          </a:xfrm>
          <a:prstGeom prst="rect">
            <a:avLst/>
          </a:prstGeom>
          <a:solidFill>
            <a:srgbClr val="17B09C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308847"/>
            <a:ext cx="10515600" cy="4868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49C9C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8400-5FA4-4EB4-981F-30EAE2709BA2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249C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249C9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61159"/>
            <a:ext cx="9367284" cy="96185"/>
          </a:xfrm>
          <a:prstGeom prst="rect">
            <a:avLst/>
          </a:prstGeom>
          <a:solidFill>
            <a:srgbClr val="149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54" y="-35860"/>
            <a:ext cx="2169459" cy="99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0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4392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oncostart.fr/" TargetMode="Externa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g"/><Relationship Id="rId18" Type="http://schemas.openxmlformats.org/officeDocument/2006/relationships/image" Target="../media/image43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png"/><Relationship Id="rId2" Type="http://schemas.openxmlformats.org/officeDocument/2006/relationships/image" Target="../media/image28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19" Type="http://schemas.openxmlformats.org/officeDocument/2006/relationships/image" Target="../media/image44.png"/><Relationship Id="rId4" Type="http://schemas.openxmlformats.org/officeDocument/2006/relationships/image" Target="../media/image17.jpe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matwin.fr/appel-a-projets-matwi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6.xml"/><Relationship Id="rId5" Type="http://schemas.openxmlformats.org/officeDocument/2006/relationships/hyperlink" Target="http://www.oncostart.fr/" TargetMode="External"/><Relationship Id="rId4" Type="http://schemas.openxmlformats.org/officeDocument/2006/relationships/hyperlink" Target="http://www.matwin.f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22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22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22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5.xml"/><Relationship Id="rId5" Type="http://schemas.openxmlformats.org/officeDocument/2006/relationships/hyperlink" Target="https://oncostart.fr/events/appel-a-candidatures-aac-oncostart-showcase/" TargetMode="Externa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12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4.png"/><Relationship Id="rId1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891279" cy="6858000"/>
          </a:xfrm>
          <a:prstGeom prst="rect">
            <a:avLst/>
          </a:prstGeom>
          <a:solidFill>
            <a:srgbClr val="1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5868" y="3587614"/>
            <a:ext cx="7329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600" b="1" dirty="0">
                <a:solidFill>
                  <a:srgbClr val="1D9B9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Entreprendre contre les cancers</a:t>
            </a:r>
            <a:endParaRPr lang="fr-FR" sz="2800" dirty="0">
              <a:solidFill>
                <a:srgbClr val="1D9B9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 trans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51" r="11927" b="7442"/>
          <a:stretch/>
        </p:blipFill>
        <p:spPr>
          <a:xfrm>
            <a:off x="1193015" y="0"/>
            <a:ext cx="2407920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70" y="403677"/>
            <a:ext cx="6411220" cy="29436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17718" y="4883824"/>
            <a:ext cx="44855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04392A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www.oncostart.fr</a:t>
            </a:r>
            <a:r>
              <a:rPr lang="fr-FR" sz="4000" b="1" dirty="0">
                <a:solidFill>
                  <a:srgbClr val="04392A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50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" y="-2969"/>
            <a:ext cx="12192000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870" y="122140"/>
            <a:ext cx="2613620" cy="9583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250645"/>
            <a:ext cx="3792073" cy="392767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2755" y="214360"/>
            <a:ext cx="385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MATWIN rappel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4128" y="694168"/>
            <a:ext cx="942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EC1C24"/>
                </a:solidFill>
                <a:latin typeface="Century Gothic" panose="020B0502020202020204" pitchFamily="34" charset="0"/>
              </a:rPr>
              <a:t>Plateforme</a:t>
            </a:r>
            <a:r>
              <a:rPr lang="en-US" b="1" dirty="0">
                <a:solidFill>
                  <a:srgbClr val="EC1C24"/>
                </a:solidFill>
                <a:latin typeface="Century Gothic" panose="020B0502020202020204" pitchFamily="34" charset="0"/>
              </a:rPr>
              <a:t> Française </a:t>
            </a:r>
            <a:r>
              <a:rPr lang="en-US" b="1" dirty="0" err="1">
                <a:solidFill>
                  <a:srgbClr val="EC1C24"/>
                </a:solidFill>
                <a:latin typeface="Century Gothic" panose="020B0502020202020204" pitchFamily="34" charset="0"/>
              </a:rPr>
              <a:t>d’open</a:t>
            </a:r>
            <a:r>
              <a:rPr lang="en-US" b="1" dirty="0">
                <a:solidFill>
                  <a:srgbClr val="EC1C24"/>
                </a:solidFill>
                <a:latin typeface="Century Gothic" panose="020B0502020202020204" pitchFamily="34" charset="0"/>
              </a:rPr>
              <a:t>-innovation </a:t>
            </a:r>
            <a:r>
              <a:rPr lang="en-US" b="1" dirty="0" err="1">
                <a:solidFill>
                  <a:srgbClr val="EC1C24"/>
                </a:solidFill>
                <a:latin typeface="Century Gothic" panose="020B0502020202020204" pitchFamily="34" charset="0"/>
              </a:rPr>
              <a:t>dédiée</a:t>
            </a:r>
            <a:r>
              <a:rPr lang="en-US" b="1" dirty="0">
                <a:solidFill>
                  <a:srgbClr val="EC1C24"/>
                </a:solidFill>
                <a:latin typeface="Century Gothic" panose="020B0502020202020204" pitchFamily="34" charset="0"/>
              </a:rPr>
              <a:t> à </a:t>
            </a:r>
            <a:r>
              <a:rPr lang="en-US" b="1" dirty="0" err="1">
                <a:solidFill>
                  <a:srgbClr val="EC1C24"/>
                </a:solidFill>
                <a:latin typeface="Century Gothic" panose="020B0502020202020204" pitchFamily="34" charset="0"/>
              </a:rPr>
              <a:t>l’oncologie</a:t>
            </a:r>
            <a:endParaRPr lang="en-US" b="1" dirty="0">
              <a:solidFill>
                <a:srgbClr val="EC1C24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174625" y="1146818"/>
            <a:ext cx="424263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Partenaires industriels &amp; institutionnels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9405" y="1505129"/>
            <a:ext cx="5878195" cy="42300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glow rad="63500">
              <a:srgbClr val="706F6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Picture 21" descr="C:\Users\Lucia ROBERT\Dropbox\MATWIN_COMMUNICATION\LOGOS_PARTENAIRES\INDUSTRIELS\ASTRA ZENECA\astrazeneca_4c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09" y="1606655"/>
            <a:ext cx="1513915" cy="41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5" descr="C:\Users\Lucia ROBERT\Dropbox\MATWIN_COMMUNICATION\LOGOS_PARTENAIRES\INDUSTRIELS\GSK\GSK_4c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9" y="2900255"/>
            <a:ext cx="1354408" cy="4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1" descr="C:\Users\Lucia ROBERT\Dropbox\MATWIN_COMMUNICATION\LOGOS_PARTENAIRES\INDUSTRIELS\ROCHE\ROCHE 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36" y="3807586"/>
            <a:ext cx="10461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C:\Users\Lucia ROBERT\Dropbox\MATWIN_COMMUNICATION\LOGOS_PARTENAIRES\INDUSTRIELS\SANOFI\SANOFI_Logo_vertical 2011_Quadr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13" y="3773085"/>
            <a:ext cx="844906" cy="67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 descr="C:\Users\Lucia ROBERT\Dropbox\MATWIN_COMMUNICATION\LOGOS_PARTENAIRES\INDUSTRIELS\PIERRE FABRE\Logo_Pierre_Fabr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6" y="3771038"/>
            <a:ext cx="1328139" cy="43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75" y="3066973"/>
            <a:ext cx="1652225" cy="28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Lucia\Dropbox\MATWIN_COMMUNICATION\LOGOS_DIVERS\INDUSTRIELS\AMGEN\amgen_peti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0" y="1741962"/>
            <a:ext cx="1111702" cy="27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7"/>
          <p:cNvSpPr txBox="1">
            <a:spLocks noChangeArrowheads="1"/>
          </p:cNvSpPr>
          <p:nvPr/>
        </p:nvSpPr>
        <p:spPr bwMode="auto">
          <a:xfrm>
            <a:off x="277350" y="5859071"/>
            <a:ext cx="52693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Sourcing</a:t>
            </a:r>
            <a:r>
              <a:rPr lang="fr-FR" alt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: cancéropôles, valorisation, incubateurs, pôles,…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354616" y="1481830"/>
            <a:ext cx="57628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Programme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d’accompagnement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(3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ou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6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mois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) pour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accélérer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le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développement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de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projets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à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potentiel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Ouverts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aux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académiques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et startups </a:t>
            </a:r>
            <a:r>
              <a:rPr lang="en-US" sz="2000" b="1" dirty="0">
                <a:solidFill>
                  <a:schemeClr val="accent5"/>
                </a:solidFill>
                <a:cs typeface="Arial" pitchFamily="34" charset="0"/>
              </a:rPr>
              <a:t>(</a:t>
            </a:r>
            <a:r>
              <a:rPr lang="en-US" sz="2000" b="1" dirty="0" err="1">
                <a:solidFill>
                  <a:schemeClr val="accent5"/>
                </a:solidFill>
                <a:cs typeface="Arial" pitchFamily="34" charset="0"/>
              </a:rPr>
              <a:t>ouvert</a:t>
            </a:r>
            <a:r>
              <a:rPr lang="en-US" sz="2000" b="1" dirty="0">
                <a:solidFill>
                  <a:schemeClr val="accent5"/>
                </a:solidFill>
                <a:cs typeface="Arial" pitchFamily="34" charset="0"/>
              </a:rPr>
              <a:t> EU)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b="1" dirty="0">
              <a:solidFill>
                <a:schemeClr val="accent5"/>
              </a:solidFill>
              <a:cs typeface="Arial" pitchFamily="34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Application Tx et Dx/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biomarqueur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12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ans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 expertise / coaching /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accès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réseau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  <a:sym typeface="Wingdings" panose="05000000000000000000" pitchFamily="2" charset="2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  <a:sym typeface="Wingdings" panose="05000000000000000000" pitchFamily="2" charset="2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Obj :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Optimiser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le potential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transfert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des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projets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et booster les collaborations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lvl="2">
              <a:defRPr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7806847" y="4429942"/>
            <a:ext cx="2836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E30613"/>
                </a:solidFill>
                <a:latin typeface="Calibri" pitchFamily="34" charset="0"/>
              </a:rPr>
              <a:t>www.matwin.fr</a:t>
            </a:r>
          </a:p>
        </p:txBody>
      </p:sp>
      <p:sp>
        <p:nvSpPr>
          <p:cNvPr id="1027" name="Rectangle 1026"/>
          <p:cNvSpPr/>
          <p:nvPr/>
        </p:nvSpPr>
        <p:spPr>
          <a:xfrm>
            <a:off x="6429633" y="4969390"/>
            <a:ext cx="5442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MATWIN SAS</a:t>
            </a:r>
          </a:p>
          <a:p>
            <a:endParaRPr lang="fr-FR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Filiale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à 100%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d’Unicancer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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Accès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privilégié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au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réseau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clinique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des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centres</a:t>
            </a:r>
            <a:endParaRPr lang="fr-FR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169" y="3078493"/>
            <a:ext cx="1664677" cy="4303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2" y="4751137"/>
            <a:ext cx="2630810" cy="806641"/>
          </a:xfrm>
          <a:prstGeom prst="rect">
            <a:avLst/>
          </a:prstGeom>
        </p:spPr>
      </p:pic>
      <p:sp>
        <p:nvSpPr>
          <p:cNvPr id="3" name="AutoShape 2" descr="RÃ©sultat de recherche d'images pour &quot;reseau sa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utoShape 4" descr="RÃ©sultat de recherche d'images pour &quot;reseau satt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04" y="4499979"/>
            <a:ext cx="1131131" cy="1131131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62" y="2288631"/>
            <a:ext cx="1388047" cy="37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832" y="4691880"/>
            <a:ext cx="1311347" cy="72204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2338640"/>
            <a:ext cx="2008457" cy="27813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49" y="2212216"/>
            <a:ext cx="1143000" cy="571500"/>
          </a:xfrm>
          <a:prstGeom prst="rect">
            <a:avLst/>
          </a:prstGeom>
        </p:spPr>
      </p:pic>
      <p:pic>
        <p:nvPicPr>
          <p:cNvPr id="39" name="Imag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92" y="1671587"/>
            <a:ext cx="1294317" cy="39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4AE832F-8D87-40AC-B8E4-FA1DD76C7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23" y="3838233"/>
            <a:ext cx="1222679" cy="50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0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0" y="11608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757211" y="6534424"/>
            <a:ext cx="434789" cy="365125"/>
          </a:xfrm>
        </p:spPr>
        <p:txBody>
          <a:bodyPr/>
          <a:lstStyle/>
          <a:p>
            <a:fld id="{14A10422-6412-4C55-BFC0-8CC67238D829}" type="slidenum">
              <a:rPr lang="fr-FR" sz="1000" b="1" smtClean="0">
                <a:solidFill>
                  <a:srgbClr val="FF0000"/>
                </a:solidFill>
                <a:latin typeface="Century Gothic" panose="020B0502020202020204" pitchFamily="34" charset="0"/>
              </a:rPr>
              <a:pPr/>
              <a:t>11</a:t>
            </a:fld>
            <a:endParaRPr lang="fr-FR" sz="1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870" y="122140"/>
            <a:ext cx="2613620" cy="9583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9526" y="187581"/>
            <a:ext cx="5268352" cy="456912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2754" y="182828"/>
            <a:ext cx="56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MATWIN Appel à candidatures </a:t>
            </a:r>
          </a:p>
        </p:txBody>
      </p:sp>
      <p:sp>
        <p:nvSpPr>
          <p:cNvPr id="46" name="AutoShape 37"/>
          <p:cNvSpPr>
            <a:spLocks noChangeArrowheads="1"/>
          </p:cNvSpPr>
          <p:nvPr/>
        </p:nvSpPr>
        <p:spPr bwMode="auto">
          <a:xfrm>
            <a:off x="281906" y="1433516"/>
            <a:ext cx="12067409" cy="4747858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>
                <a:solidFill>
                  <a:schemeClr val="accent5"/>
                </a:solidFill>
                <a:latin typeface="+mn-lt"/>
              </a:rPr>
              <a:t>Peuvent</a:t>
            </a:r>
            <a:r>
              <a:rPr lang="en-US" sz="2000" b="1" kern="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2000" b="1" kern="0" dirty="0" err="1">
                <a:solidFill>
                  <a:schemeClr val="accent5"/>
                </a:solidFill>
                <a:latin typeface="+mn-lt"/>
              </a:rPr>
              <a:t>candidater</a:t>
            </a:r>
            <a:r>
              <a:rPr lang="en-US" sz="2000" b="1" kern="0" dirty="0">
                <a:solidFill>
                  <a:schemeClr val="accent5"/>
                </a:solidFill>
                <a:latin typeface="+mn-lt"/>
              </a:rPr>
              <a:t> : </a:t>
            </a:r>
            <a:r>
              <a:rPr 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organisations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FR </a:t>
            </a:r>
            <a:r>
              <a:rPr 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ou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EU (</a:t>
            </a:r>
            <a:r>
              <a:rPr 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collaborant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avec la France)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357188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•	</a:t>
            </a:r>
            <a:r>
              <a:rPr 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équipes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académiques</a:t>
            </a:r>
            <a:endParaRPr 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defTabSz="357188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•	</a:t>
            </a:r>
            <a:r>
              <a:rPr 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jeunes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entreprises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/ startups (non </a:t>
            </a:r>
            <a:r>
              <a:rPr 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filiale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d’un grand </a:t>
            </a:r>
            <a:r>
              <a:rPr lang="en-US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groupe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</a:t>
            </a:r>
          </a:p>
          <a:p>
            <a:pPr defTabSz="3571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>
                <a:solidFill>
                  <a:schemeClr val="accent5"/>
                </a:solidFill>
                <a:latin typeface="+mn-lt"/>
              </a:rPr>
              <a:t>Critères</a:t>
            </a:r>
            <a:r>
              <a:rPr lang="en-US" sz="2000" b="1" kern="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2000" b="1" kern="0" dirty="0" err="1">
                <a:solidFill>
                  <a:schemeClr val="accent5"/>
                </a:solidFill>
                <a:latin typeface="+mn-lt"/>
              </a:rPr>
              <a:t>éligibilité</a:t>
            </a:r>
            <a:r>
              <a:rPr lang="en-US" sz="2000" b="1" kern="0" dirty="0">
                <a:solidFill>
                  <a:schemeClr val="accent5"/>
                </a:solidFill>
                <a:latin typeface="+mn-lt"/>
              </a:rPr>
              <a:t>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kern="0" dirty="0">
              <a:solidFill>
                <a:schemeClr val="accent5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tabLst>
                <a:tab pos="357188" algn="l"/>
              </a:tabLst>
              <a:defRPr/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•	</a:t>
            </a:r>
            <a:r>
              <a:rPr lang="fr-FR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projet de R&amp;D innovant (pas d’offre de services type CRO) : thérapie / </a:t>
            </a:r>
            <a:r>
              <a:rPr lang="fr-FR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diag</a:t>
            </a:r>
            <a:r>
              <a:rPr lang="fr-FR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/ pronostic ou </a:t>
            </a:r>
            <a:r>
              <a:rPr lang="fr-FR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théranostic</a:t>
            </a:r>
            <a:endParaRPr lang="fr-FR" sz="20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tabLst>
                <a:tab pos="357188" algn="l"/>
              </a:tabLst>
              <a:defRPr/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•	</a:t>
            </a:r>
            <a:r>
              <a:rPr lang="fr-FR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originalité &amp; caractère innovant de la cible ou </a:t>
            </a:r>
            <a:r>
              <a:rPr lang="fr-FR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MoA</a:t>
            </a:r>
            <a:r>
              <a:rPr lang="fr-FR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pour produit / du marqueur/biomarqueur pour un test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tabLst>
                <a:tab pos="357188" algn="l"/>
              </a:tabLst>
              <a:defRPr/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•	</a:t>
            </a:r>
            <a:r>
              <a:rPr lang="fr-FR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maturité : 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ð"/>
              <a:tabLst>
                <a:tab pos="357188" algn="l"/>
              </a:tabLst>
              <a:defRPr/>
            </a:pPr>
            <a:r>
              <a:rPr lang="en-US" sz="2000" u="sng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/>
              </a:rPr>
              <a:t>produit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/>
              </a:rPr>
              <a:t> : </a:t>
            </a:r>
            <a:r>
              <a:rPr lang="fr-FR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premiers éléments 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</a:t>
            </a:r>
            <a:r>
              <a:rPr lang="fr-FR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scientifiques probants de démonstration d’efficacité (POC in vitro/in vivo, </a:t>
            </a:r>
            <a:r>
              <a:rPr lang="fr-FR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MoA</a:t>
            </a:r>
            <a:r>
              <a:rPr lang="fr-FR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identifié, relation structure-activité, biomarqueur associé…) 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ð"/>
              <a:tabLst>
                <a:tab pos="357188" algn="l"/>
              </a:tabLst>
              <a:defRPr/>
            </a:pPr>
            <a:r>
              <a:rPr lang="fr-FR" sz="20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test diagnostic / biomarqueur </a:t>
            </a:r>
            <a:r>
              <a:rPr lang="fr-FR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sélectivité, spécificité, impact sur le choix thérapeutique …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fr-FR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Solidité de la PI (si existante) : demande de brevet déposée ou à l’étude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fr-FR" sz="20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tabLst>
                <a:tab pos="357188" algn="l"/>
              </a:tabLst>
              <a:defRPr/>
            </a:pPr>
            <a:r>
              <a:rPr lang="fr-FR" sz="2400" b="1" kern="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 Tous les documents en ligne sur </a:t>
            </a:r>
            <a:r>
              <a:rPr lang="fr-FR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 panose="05000000000000000000" pitchFamily="2" charset="2"/>
                <a:hlinkClick r:id="rId4"/>
              </a:rPr>
              <a:t>https://matwin.fr/appel-a-projets-matwin/</a:t>
            </a:r>
            <a:r>
              <a:rPr lang="fr-FR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endParaRPr lang="en-US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208" y="724351"/>
            <a:ext cx="7101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EC1C24"/>
                </a:solidFill>
                <a:latin typeface="Century Gothic" panose="020B0502020202020204" pitchFamily="34" charset="0"/>
              </a:rPr>
              <a:t>Au fil de l’eau </a:t>
            </a:r>
            <a:r>
              <a:rPr lang="fr-FR" b="1" dirty="0">
                <a:solidFill>
                  <a:srgbClr val="EC1C24"/>
                </a:solidFill>
                <a:latin typeface="Century Gothic" panose="020B0502020202020204" pitchFamily="34" charset="0"/>
                <a:sym typeface="Wingdings"/>
              </a:rPr>
              <a:t> 3 ou 6 mois d’accompagnement (31 octobre)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8D2124C-EDB8-4D0C-BC54-C4F811026D17}"/>
              </a:ext>
            </a:extLst>
          </p:cNvPr>
          <p:cNvSpPr txBox="1"/>
          <p:nvPr/>
        </p:nvSpPr>
        <p:spPr>
          <a:xfrm>
            <a:off x="7235044" y="2192425"/>
            <a:ext cx="4391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sym typeface="Wingdings" panose="05000000000000000000" pitchFamily="2" charset="2"/>
              </a:rPr>
              <a:t> (3 mois) </a:t>
            </a:r>
            <a:r>
              <a:rPr lang="fr-FR" sz="3600" dirty="0">
                <a:solidFill>
                  <a:srgbClr val="FF0000"/>
                </a:solidFill>
              </a:rPr>
              <a:t>28 février</a:t>
            </a:r>
          </a:p>
        </p:txBody>
      </p:sp>
    </p:spTree>
    <p:extLst>
      <p:ext uri="{BB962C8B-B14F-4D97-AF65-F5344CB8AC3E}">
        <p14:creationId xmlns:p14="http://schemas.microsoft.com/office/powerpoint/2010/main" val="3893438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40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757211" y="6534424"/>
            <a:ext cx="434789" cy="365125"/>
          </a:xfrm>
        </p:spPr>
        <p:txBody>
          <a:bodyPr/>
          <a:lstStyle/>
          <a:p>
            <a:fld id="{14A10422-6412-4C55-BFC0-8CC67238D829}" type="slidenum">
              <a:rPr lang="fr-FR" sz="1000" b="1" smtClean="0">
                <a:solidFill>
                  <a:srgbClr val="FF0000"/>
                </a:solidFill>
                <a:latin typeface="Century Gothic" panose="020B0502020202020204" pitchFamily="34" charset="0"/>
              </a:rPr>
              <a:pPr/>
              <a:t>12</a:t>
            </a:fld>
            <a:endParaRPr lang="fr-FR" sz="1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870" y="122140"/>
            <a:ext cx="2613620" cy="9583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05369" y="1706828"/>
            <a:ext cx="5092804" cy="52322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" name="ZoneTexte 7"/>
          <p:cNvSpPr txBox="1"/>
          <p:nvPr/>
        </p:nvSpPr>
        <p:spPr>
          <a:xfrm>
            <a:off x="3720354" y="1688567"/>
            <a:ext cx="5628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Merci de votre attention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A719D04-3301-4740-AAB9-48639F4D4AA7}"/>
              </a:ext>
            </a:extLst>
          </p:cNvPr>
          <p:cNvSpPr txBox="1"/>
          <p:nvPr/>
        </p:nvSpPr>
        <p:spPr>
          <a:xfrm>
            <a:off x="1632758" y="3536572"/>
            <a:ext cx="91049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4"/>
              </a:rPr>
              <a:t>www.matwin.fr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sz="4000" dirty="0">
                <a:solidFill>
                  <a:schemeClr val="accent5"/>
                </a:solidFill>
                <a:cs typeface="Arial" pitchFamily="34" charset="0"/>
              </a:rPr>
              <a:t>- contact@matwin.fr</a:t>
            </a:r>
          </a:p>
          <a:p>
            <a:endParaRPr lang="en-US" sz="4000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sz="4000" dirty="0">
                <a:solidFill>
                  <a:srgbClr val="149467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www.oncostart.fr</a:t>
            </a:r>
            <a:r>
              <a:rPr lang="en-US" sz="4000" dirty="0">
                <a:solidFill>
                  <a:srgbClr val="149467"/>
                </a:solidFill>
                <a:cs typeface="Arial" pitchFamily="34" charset="0"/>
              </a:rPr>
              <a:t> – contact@oncostart.fr</a:t>
            </a:r>
            <a:endParaRPr lang="fr-FR" sz="4000" dirty="0">
              <a:solidFill>
                <a:srgbClr val="14946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697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405799" y="200639"/>
            <a:ext cx="3459952" cy="70788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1D9B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OncoSTART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248BF9-F16D-45F3-AE2F-86366A7F0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1610" y="2467549"/>
            <a:ext cx="1308841" cy="5697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6FD26D2-9970-47D3-9BA7-0F09EE30F0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702" b="25865"/>
          <a:stretch/>
        </p:blipFill>
        <p:spPr>
          <a:xfrm>
            <a:off x="7183979" y="1658939"/>
            <a:ext cx="1454049" cy="49586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C859D4-E86D-410D-B552-533EB5CF1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6425" y="1702568"/>
            <a:ext cx="1524192" cy="3437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B7DB74A-A20F-4C6F-9DFB-87958A154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090" y="1722231"/>
            <a:ext cx="960431" cy="502310"/>
          </a:xfrm>
          <a:prstGeom prst="rect">
            <a:avLst/>
          </a:prstGeom>
        </p:spPr>
      </p:pic>
      <p:pic>
        <p:nvPicPr>
          <p:cNvPr id="12" name="Picture 2" descr="Cancer Campus : parc de recherche et innovation dédié à la cancérologie">
            <a:extLst>
              <a:ext uri="{FF2B5EF4-FFF2-40B4-BE49-F238E27FC236}">
                <a16:creationId xmlns:a16="http://schemas.microsoft.com/office/drawing/2014/main" id="{3CF00430-3C27-47D7-8677-C4E3BCD80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49" y="2475866"/>
            <a:ext cx="1294671" cy="53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672E599-EB80-41B4-A42C-85190C5816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64" y="2487163"/>
            <a:ext cx="1650326" cy="572679"/>
          </a:xfrm>
          <a:prstGeom prst="rect">
            <a:avLst/>
          </a:prstGeom>
        </p:spPr>
      </p:pic>
      <p:pic>
        <p:nvPicPr>
          <p:cNvPr id="14" name="Picture 4" descr="Life Sciences Leadership SchoolLife Sciences Leadership School">
            <a:extLst>
              <a:ext uri="{FF2B5EF4-FFF2-40B4-BE49-F238E27FC236}">
                <a16:creationId xmlns:a16="http://schemas.microsoft.com/office/drawing/2014/main" id="{59CA14DA-7C82-4BF8-A994-01A3DA348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/>
          <a:stretch/>
        </p:blipFill>
        <p:spPr bwMode="auto">
          <a:xfrm>
            <a:off x="5978014" y="3422543"/>
            <a:ext cx="1306903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E587015-BC51-4B4C-88E9-6667186DDB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95092" y="3430527"/>
            <a:ext cx="1425860" cy="57195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3A3D44A-AB94-406D-8675-77061EEF0DA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041"/>
          <a:stretch/>
        </p:blipFill>
        <p:spPr>
          <a:xfrm>
            <a:off x="7669253" y="2342484"/>
            <a:ext cx="770132" cy="75441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18A8136-4C9D-408D-BC4D-E47384A4D5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9780" y="3411031"/>
            <a:ext cx="1428421" cy="57994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29A33C8-8799-40ED-832B-5E70956FD5B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982" t="25776" r="4973" b="27115"/>
          <a:stretch/>
        </p:blipFill>
        <p:spPr>
          <a:xfrm>
            <a:off x="7501049" y="3477648"/>
            <a:ext cx="1411755" cy="44670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5282A5A-5812-40D2-8705-9EEB5CDEF7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634" y="1545639"/>
            <a:ext cx="1658301" cy="70788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5C9021C6-ACF7-4840-B09E-0D4B56C862BD}"/>
              </a:ext>
            </a:extLst>
          </p:cNvPr>
          <p:cNvSpPr txBox="1"/>
          <p:nvPr/>
        </p:nvSpPr>
        <p:spPr>
          <a:xfrm>
            <a:off x="6057105" y="1037553"/>
            <a:ext cx="3459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1D9B9C"/>
                </a:solidFill>
                <a:latin typeface="Calibri" panose="020F0502020204030204"/>
              </a:rPr>
              <a:t>Membres</a:t>
            </a:r>
            <a:r>
              <a:rPr lang="en-US" sz="2400" b="1" u="sng" dirty="0">
                <a:solidFill>
                  <a:srgbClr val="1D9B9C"/>
                </a:solidFill>
                <a:latin typeface="Calibri" panose="020F0502020204030204"/>
              </a:rPr>
              <a:t> </a:t>
            </a:r>
            <a:r>
              <a:rPr lang="en-US" sz="2400" b="1" u="sng" dirty="0" err="1">
                <a:solidFill>
                  <a:srgbClr val="1D9B9C"/>
                </a:solidFill>
                <a:latin typeface="Calibri" panose="020F0502020204030204"/>
              </a:rPr>
              <a:t>fondateurs</a:t>
            </a:r>
            <a:endParaRPr lang="fr-FR" sz="2400" b="1" u="sng" dirty="0">
              <a:solidFill>
                <a:srgbClr val="1D9B9C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2BEC829-1635-45B1-B1D8-895630F4310B}"/>
              </a:ext>
            </a:extLst>
          </p:cNvPr>
          <p:cNvSpPr txBox="1"/>
          <p:nvPr/>
        </p:nvSpPr>
        <p:spPr>
          <a:xfrm>
            <a:off x="6057105" y="4451491"/>
            <a:ext cx="5240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1D9B9C"/>
                </a:solidFill>
                <a:latin typeface="Calibri" panose="020F0502020204030204"/>
              </a:rPr>
              <a:t>Partenaires</a:t>
            </a:r>
            <a:r>
              <a:rPr lang="en-US" sz="2400" b="1" u="sng" dirty="0">
                <a:solidFill>
                  <a:srgbClr val="1D9B9C"/>
                </a:solidFill>
                <a:latin typeface="Calibri" panose="020F0502020204030204"/>
              </a:rPr>
              <a:t> </a:t>
            </a:r>
            <a:r>
              <a:rPr lang="en-US" sz="2400" b="1" u="sng" dirty="0" err="1">
                <a:solidFill>
                  <a:srgbClr val="1D9B9C"/>
                </a:solidFill>
                <a:latin typeface="Calibri" panose="020F0502020204030204"/>
              </a:rPr>
              <a:t>collaborateurs</a:t>
            </a:r>
            <a:endParaRPr lang="fr-FR" sz="2400" b="1" u="sng" dirty="0">
              <a:solidFill>
                <a:srgbClr val="1D9B9C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AB65B3-A470-41A0-B59A-C8B5D06CCBE3}"/>
              </a:ext>
            </a:extLst>
          </p:cNvPr>
          <p:cNvSpPr/>
          <p:nvPr/>
        </p:nvSpPr>
        <p:spPr>
          <a:xfrm>
            <a:off x="-1165" y="-6457"/>
            <a:ext cx="5852086" cy="6858000"/>
          </a:xfrm>
          <a:prstGeom prst="rect">
            <a:avLst/>
          </a:prstGeom>
          <a:solidFill>
            <a:srgbClr val="17B09C">
              <a:alpha val="77000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125A95-3B0E-48DD-932B-4FC71D786FFB}"/>
              </a:ext>
            </a:extLst>
          </p:cNvPr>
          <p:cNvSpPr/>
          <p:nvPr/>
        </p:nvSpPr>
        <p:spPr>
          <a:xfrm>
            <a:off x="276424" y="617088"/>
            <a:ext cx="5515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2800" b="1" dirty="0">
                <a:solidFill>
                  <a:prstClr val="white"/>
                </a:solidFill>
              </a:rPr>
              <a:t>Un nouveau consortium </a:t>
            </a:r>
          </a:p>
          <a:p>
            <a:pPr lvl="0">
              <a:defRPr/>
            </a:pPr>
            <a:r>
              <a:rPr lang="fr-FR" sz="2800" b="1" dirty="0" err="1">
                <a:solidFill>
                  <a:prstClr val="white"/>
                </a:solidFill>
              </a:rPr>
              <a:t>multi-partenaires</a:t>
            </a:r>
            <a:r>
              <a:rPr lang="fr-FR" sz="2800" b="1" dirty="0">
                <a:solidFill>
                  <a:prstClr val="white"/>
                </a:solidFill>
              </a:rPr>
              <a:t> pour soutenir l’entrepreneuriat en oncologie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Douze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experts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recherche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de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l’innovation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oncologie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formant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comité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pilotage sous la coordination de MATWIN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25FCE4BF-FC7F-4E36-B326-45C771A3FDC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8" y="6144667"/>
            <a:ext cx="1347020" cy="618514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3606E4B-F321-4F0B-BCF7-D24256855726}"/>
              </a:ext>
            </a:extLst>
          </p:cNvPr>
          <p:cNvSpPr txBox="1"/>
          <p:nvPr/>
        </p:nvSpPr>
        <p:spPr>
          <a:xfrm>
            <a:off x="10090803" y="5603157"/>
            <a:ext cx="188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0099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+ autres à venir….</a:t>
            </a:r>
            <a:endParaRPr lang="fr-FR" b="1" dirty="0"/>
          </a:p>
        </p:txBody>
      </p:sp>
      <p:pic>
        <p:nvPicPr>
          <p:cNvPr id="36" name="Picture 21" descr="C:\Users\Lucia ROBERT\Dropbox\MATWIN_COMMUNICATION\LOGOS_PARTENAIRES\INDUSTRIELS\ASTRA ZENECA\astrazeneca_4cm.jpg">
            <a:extLst>
              <a:ext uri="{FF2B5EF4-FFF2-40B4-BE49-F238E27FC236}">
                <a16:creationId xmlns:a16="http://schemas.microsoft.com/office/drawing/2014/main" id="{22E85D7C-DF2A-42FF-A670-7EB677309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60" y="5012203"/>
            <a:ext cx="1624324" cy="4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04166" y="4993224"/>
            <a:ext cx="1612268" cy="68148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A61093AE-4267-44E5-A739-2961811D32C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23995" r="9043" b="25805"/>
          <a:stretch/>
        </p:blipFill>
        <p:spPr>
          <a:xfrm>
            <a:off x="6110090" y="4982893"/>
            <a:ext cx="1154477" cy="740739"/>
          </a:xfrm>
          <a:prstGeom prst="rect">
            <a:avLst/>
          </a:prstGeom>
        </p:spPr>
      </p:pic>
      <p:sp>
        <p:nvSpPr>
          <p:cNvPr id="42" name="Rectangle à coins arrondis 9">
            <a:extLst>
              <a:ext uri="{FF2B5EF4-FFF2-40B4-BE49-F238E27FC236}">
                <a16:creationId xmlns:a16="http://schemas.microsoft.com/office/drawing/2014/main" id="{8BB6ECAD-502F-4A77-97F4-9850016A2BFD}"/>
              </a:ext>
            </a:extLst>
          </p:cNvPr>
          <p:cNvSpPr/>
          <p:nvPr/>
        </p:nvSpPr>
        <p:spPr>
          <a:xfrm>
            <a:off x="10580258" y="6021563"/>
            <a:ext cx="1416517" cy="640439"/>
          </a:xfrm>
          <a:prstGeom prst="roundRect">
            <a:avLst/>
          </a:prstGeom>
          <a:solidFill>
            <a:srgbClr val="259C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Fondations, asso patients</a:t>
            </a:r>
          </a:p>
        </p:txBody>
      </p:sp>
      <p:sp>
        <p:nvSpPr>
          <p:cNvPr id="43" name="Rectangle à coins arrondis 11">
            <a:extLst>
              <a:ext uri="{FF2B5EF4-FFF2-40B4-BE49-F238E27FC236}">
                <a16:creationId xmlns:a16="http://schemas.microsoft.com/office/drawing/2014/main" id="{C933D971-CB9D-43B4-8B41-E8A97C4DC480}"/>
              </a:ext>
            </a:extLst>
          </p:cNvPr>
          <p:cNvSpPr/>
          <p:nvPr/>
        </p:nvSpPr>
        <p:spPr>
          <a:xfrm>
            <a:off x="7593489" y="6041375"/>
            <a:ext cx="1416517" cy="640439"/>
          </a:xfrm>
          <a:prstGeom prst="roundRect">
            <a:avLst/>
          </a:prstGeom>
          <a:solidFill>
            <a:srgbClr val="259C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Sites de recherche</a:t>
            </a:r>
          </a:p>
        </p:txBody>
      </p:sp>
      <p:sp>
        <p:nvSpPr>
          <p:cNvPr id="44" name="Rectangle à coins arrondis 15">
            <a:extLst>
              <a:ext uri="{FF2B5EF4-FFF2-40B4-BE49-F238E27FC236}">
                <a16:creationId xmlns:a16="http://schemas.microsoft.com/office/drawing/2014/main" id="{98FC5DE3-9B1C-4725-AD1A-BB2E3744EB66}"/>
              </a:ext>
            </a:extLst>
          </p:cNvPr>
          <p:cNvSpPr/>
          <p:nvPr/>
        </p:nvSpPr>
        <p:spPr>
          <a:xfrm>
            <a:off x="6102715" y="6030463"/>
            <a:ext cx="1416517" cy="640439"/>
          </a:xfrm>
          <a:prstGeom prst="roundRect">
            <a:avLst/>
          </a:prstGeom>
          <a:solidFill>
            <a:srgbClr val="259C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Réseaux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ntreprises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à coins arrondis 15">
            <a:extLst>
              <a:ext uri="{FF2B5EF4-FFF2-40B4-BE49-F238E27FC236}">
                <a16:creationId xmlns:a16="http://schemas.microsoft.com/office/drawing/2014/main" id="{19F32BA3-94B7-4817-871C-932088F3D8EF}"/>
              </a:ext>
            </a:extLst>
          </p:cNvPr>
          <p:cNvSpPr/>
          <p:nvPr/>
        </p:nvSpPr>
        <p:spPr>
          <a:xfrm>
            <a:off x="9084263" y="6030463"/>
            <a:ext cx="1416517" cy="640439"/>
          </a:xfrm>
          <a:prstGeom prst="roundRect">
            <a:avLst/>
          </a:prstGeom>
          <a:solidFill>
            <a:srgbClr val="259C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Investisseurs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6424" y="4521228"/>
            <a:ext cx="5436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rgbClr val="44546A"/>
                </a:solidFill>
              </a:rPr>
              <a:t>Des </a:t>
            </a:r>
            <a:r>
              <a:rPr lang="fr-FR" sz="2400" b="1" dirty="0">
                <a:solidFill>
                  <a:prstClr val="white"/>
                </a:solidFill>
              </a:rPr>
              <a:t>partenaires collaborateurs </a:t>
            </a:r>
            <a:r>
              <a:rPr lang="fr-FR" sz="2400" dirty="0">
                <a:solidFill>
                  <a:srgbClr val="44546A"/>
                </a:solidFill>
              </a:rPr>
              <a:t>contribuent en fonction des actions pour partager expertises, réseaux, visibilité</a:t>
            </a:r>
          </a:p>
        </p:txBody>
      </p:sp>
      <p:pic>
        <p:nvPicPr>
          <p:cNvPr id="1026" name="Picture 2" descr="Accueil - Angels Santé">
            <a:extLst>
              <a:ext uri="{FF2B5EF4-FFF2-40B4-BE49-F238E27FC236}">
                <a16:creationId xmlns:a16="http://schemas.microsoft.com/office/drawing/2014/main" id="{8856AC51-05A9-4D2A-BEED-A74B28115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828" y="5057483"/>
            <a:ext cx="1425860" cy="55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3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42" grpId="0" animBg="1"/>
      <p:bldP spid="43" grpId="0" animBg="1"/>
      <p:bldP spid="44" grpId="0" animBg="1"/>
      <p:bldP spid="4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9" t="8704" b="9815"/>
          <a:stretch/>
        </p:blipFill>
        <p:spPr>
          <a:xfrm flipH="1">
            <a:off x="-2" y="-25400"/>
            <a:ext cx="5761399" cy="6883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61398" y="-5736"/>
            <a:ext cx="6469932" cy="6858000"/>
          </a:xfrm>
          <a:prstGeom prst="rect">
            <a:avLst/>
          </a:prstGeom>
          <a:solidFill>
            <a:srgbClr val="17B09C">
              <a:alpha val="77000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02737" y="401498"/>
            <a:ext cx="600828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Nos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objectifs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rgbClr val="44546A"/>
                </a:solidFill>
                <a:latin typeface="Calibri" panose="020F0502020204030204"/>
              </a:rPr>
              <a:t>Dynamiser et accompagner </a:t>
            </a:r>
            <a:r>
              <a:rPr lang="fr-FR" sz="2400" b="1" dirty="0">
                <a:solidFill>
                  <a:prstClr val="white"/>
                </a:solidFill>
              </a:rPr>
              <a:t>la création d’entreprises </a:t>
            </a:r>
            <a:r>
              <a:rPr lang="fr-FR" sz="2400" dirty="0">
                <a:solidFill>
                  <a:srgbClr val="44546A"/>
                </a:solidFill>
                <a:latin typeface="Calibri" panose="020F0502020204030204"/>
              </a:rPr>
              <a:t>à forte valeur ajoutée </a:t>
            </a:r>
            <a:r>
              <a:rPr lang="fr-FR" sz="2400" b="1" dirty="0">
                <a:solidFill>
                  <a:prstClr val="white"/>
                </a:solidFill>
              </a:rPr>
              <a:t>dans la lutte contre les cancers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fr-FR" sz="2400" b="1" dirty="0">
              <a:solidFill>
                <a:prstClr val="white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fr-FR" sz="2400" b="1" dirty="0">
              <a:solidFill>
                <a:prstClr val="white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rgbClr val="44546A"/>
                </a:solidFill>
                <a:latin typeface="Calibri" panose="020F0502020204030204"/>
              </a:rPr>
              <a:t>Optimiser le </a:t>
            </a:r>
            <a:r>
              <a:rPr lang="fr-FR" sz="2400" b="1" dirty="0">
                <a:solidFill>
                  <a:prstClr val="white"/>
                </a:solidFill>
              </a:rPr>
              <a:t>travail en réseau </a:t>
            </a:r>
            <a:r>
              <a:rPr lang="fr-FR" sz="2400" dirty="0">
                <a:solidFill>
                  <a:srgbClr val="44546A"/>
                </a:solidFill>
                <a:latin typeface="Calibri" panose="020F0502020204030204"/>
              </a:rPr>
              <a:t>et mieux </a:t>
            </a:r>
            <a:r>
              <a:rPr lang="fr-FR" sz="2400" b="1" dirty="0">
                <a:solidFill>
                  <a:prstClr val="white"/>
                </a:solidFill>
              </a:rPr>
              <a:t>répondre aux besoins patients </a:t>
            </a:r>
            <a:r>
              <a:rPr lang="fr-FR" sz="2400" dirty="0">
                <a:solidFill>
                  <a:srgbClr val="44546A"/>
                </a:solidFill>
                <a:latin typeface="Calibri" panose="020F0502020204030204"/>
              </a:rPr>
              <a:t>non satisfaits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44546A"/>
              </a:solidFill>
              <a:latin typeface="Calibri" panose="020F0502020204030204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44546A"/>
              </a:solidFill>
              <a:latin typeface="Calibri" panose="020F0502020204030204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prstClr val="white"/>
                </a:solidFill>
              </a:rPr>
              <a:t>Renforcer la place de la France </a:t>
            </a:r>
            <a:r>
              <a:rPr lang="fr-FR" sz="2400" dirty="0">
                <a:solidFill>
                  <a:srgbClr val="44546A"/>
                </a:solidFill>
                <a:latin typeface="Calibri" panose="020F0502020204030204"/>
              </a:rPr>
              <a:t>comme un acteur de référence </a:t>
            </a:r>
            <a:r>
              <a:rPr lang="fr-FR" sz="2400" b="1" dirty="0">
                <a:solidFill>
                  <a:prstClr val="white"/>
                </a:solidFill>
              </a:rPr>
              <a:t>dans l’innovation contre les cancers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980" y="6147718"/>
            <a:ext cx="1347020" cy="61851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80973" y="831304"/>
            <a:ext cx="4523735" cy="70788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OncoSTART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0973" y="1539190"/>
            <a:ext cx="4083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2800" i="1" dirty="0">
                <a:solidFill>
                  <a:prstClr val="white"/>
                </a:solidFill>
              </a:rPr>
              <a:t>Tous ensemble pour dynamiser la lutte contre les cancers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593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Actions d’OncoSTART</a:t>
            </a:r>
          </a:p>
        </p:txBody>
      </p:sp>
      <p:graphicFrame>
        <p:nvGraphicFramePr>
          <p:cNvPr id="83" name="Tableau 82"/>
          <p:cNvGraphicFramePr>
            <a:graphicFrameLocks noGrp="1"/>
          </p:cNvGraphicFramePr>
          <p:nvPr/>
        </p:nvGraphicFramePr>
        <p:xfrm>
          <a:off x="637953" y="1105782"/>
          <a:ext cx="10792047" cy="5624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4075">
                  <a:extLst>
                    <a:ext uri="{9D8B030D-6E8A-4147-A177-3AD203B41FA5}">
                      <a16:colId xmlns:a16="http://schemas.microsoft.com/office/drawing/2014/main" val="2981397585"/>
                    </a:ext>
                  </a:extLst>
                </a:gridCol>
                <a:gridCol w="3986162">
                  <a:extLst>
                    <a:ext uri="{9D8B030D-6E8A-4147-A177-3AD203B41FA5}">
                      <a16:colId xmlns:a16="http://schemas.microsoft.com/office/drawing/2014/main" val="497375095"/>
                    </a:ext>
                  </a:extLst>
                </a:gridCol>
                <a:gridCol w="3711810">
                  <a:extLst>
                    <a:ext uri="{9D8B030D-6E8A-4147-A177-3AD203B41FA5}">
                      <a16:colId xmlns:a16="http://schemas.microsoft.com/office/drawing/2014/main" val="2505219113"/>
                    </a:ext>
                  </a:extLst>
                </a:gridCol>
              </a:tblGrid>
              <a:tr h="981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1. Sensibilisation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7B0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2. Formation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9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3. Accélération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B3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81700"/>
                  </a:ext>
                </a:extLst>
              </a:tr>
              <a:tr h="4643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B0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9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B3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650206"/>
                  </a:ext>
                </a:extLst>
              </a:tr>
            </a:tbl>
          </a:graphicData>
        </a:graphic>
      </p:graphicFrame>
      <p:pic>
        <p:nvPicPr>
          <p:cNvPr id="84" name="Image 8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4173" y="3965749"/>
            <a:ext cx="987353" cy="2149538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02964" y="3280356"/>
            <a:ext cx="987353" cy="3219250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08190" y="4995436"/>
            <a:ext cx="987353" cy="1498205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9462" y="4413628"/>
            <a:ext cx="987353" cy="1804831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5932" y="5448668"/>
            <a:ext cx="987353" cy="1224751"/>
          </a:xfrm>
          <a:prstGeom prst="rect">
            <a:avLst/>
          </a:prstGeom>
        </p:spPr>
      </p:pic>
      <p:sp>
        <p:nvSpPr>
          <p:cNvPr id="89" name="Triangle rectangle 88"/>
          <p:cNvSpPr/>
          <p:nvPr/>
        </p:nvSpPr>
        <p:spPr>
          <a:xfrm flipH="1">
            <a:off x="625249" y="5080524"/>
            <a:ext cx="10792047" cy="163718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0" name="Connecteur droit 89"/>
          <p:cNvCxnSpPr/>
          <p:nvPr/>
        </p:nvCxnSpPr>
        <p:spPr>
          <a:xfrm>
            <a:off x="7714955" y="1114648"/>
            <a:ext cx="0" cy="5616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4295779" y="6231159"/>
            <a:ext cx="3463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161A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Maturité des compétences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668719" y="6231159"/>
            <a:ext cx="3062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161A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Maturité des projets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9576031" y="2954177"/>
            <a:ext cx="1802225" cy="369332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OncoNetworking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908293" y="3542702"/>
            <a:ext cx="1520430" cy="369332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OncoBooster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418291" y="5042589"/>
            <a:ext cx="1712135" cy="369332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OncoStartupper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994934" y="4266187"/>
            <a:ext cx="1486754" cy="646331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OncoSummer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566195" y="3614107"/>
            <a:ext cx="1952393" cy="369332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OncoEntrepreneur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693507" y="4001411"/>
            <a:ext cx="1760867" cy="369332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OncoNumérique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9" name="Group 740"/>
          <p:cNvGrpSpPr/>
          <p:nvPr/>
        </p:nvGrpSpPr>
        <p:grpSpPr>
          <a:xfrm rot="2740365" flipH="1">
            <a:off x="4448982" y="5169935"/>
            <a:ext cx="574530" cy="592856"/>
            <a:chOff x="1871333" y="2522497"/>
            <a:chExt cx="1106424" cy="1106424"/>
          </a:xfrm>
          <a:solidFill>
            <a:srgbClr val="161A22"/>
          </a:solidFill>
        </p:grpSpPr>
        <p:sp>
          <p:nvSpPr>
            <p:cNvPr id="100" name="Oval 786"/>
            <p:cNvSpPr>
              <a:spLocks noChangeAspect="1"/>
            </p:cNvSpPr>
            <p:nvPr/>
          </p:nvSpPr>
          <p:spPr>
            <a:xfrm>
              <a:off x="1871333" y="2522497"/>
              <a:ext cx="1106424" cy="110642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val 787"/>
            <p:cNvSpPr>
              <a:spLocks noChangeAspect="1"/>
            </p:cNvSpPr>
            <p:nvPr/>
          </p:nvSpPr>
          <p:spPr>
            <a:xfrm>
              <a:off x="1967345" y="2618509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2" name="Diploma" descr="{&quot;Key&quot;:&quot;POWER_USER_SHAPE_ICON&quot;,&quot;Value&quot;:&quot;POWER_USER_SHAPE_ICON_STYLE_1&quot;}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547986" y="5308857"/>
            <a:ext cx="361250" cy="310440"/>
          </a:xfrm>
          <a:custGeom>
            <a:avLst/>
            <a:gdLst>
              <a:gd name="T0" fmla="*/ 108 w 592"/>
              <a:gd name="T1" fmla="*/ 278 h 490"/>
              <a:gd name="T2" fmla="*/ 108 w 592"/>
              <a:gd name="T3" fmla="*/ 386 h 490"/>
              <a:gd name="T4" fmla="*/ 293 w 592"/>
              <a:gd name="T5" fmla="*/ 489 h 490"/>
              <a:gd name="T6" fmla="*/ 483 w 592"/>
              <a:gd name="T7" fmla="*/ 386 h 490"/>
              <a:gd name="T8" fmla="*/ 483 w 592"/>
              <a:gd name="T9" fmla="*/ 278 h 490"/>
              <a:gd name="T10" fmla="*/ 293 w 592"/>
              <a:gd name="T11" fmla="*/ 381 h 490"/>
              <a:gd name="T12" fmla="*/ 108 w 592"/>
              <a:gd name="T13" fmla="*/ 278 h 490"/>
              <a:gd name="T14" fmla="*/ 293 w 592"/>
              <a:gd name="T15" fmla="*/ 0 h 490"/>
              <a:gd name="T16" fmla="*/ 0 w 592"/>
              <a:gd name="T17" fmla="*/ 165 h 490"/>
              <a:gd name="T18" fmla="*/ 293 w 592"/>
              <a:gd name="T19" fmla="*/ 324 h 490"/>
              <a:gd name="T20" fmla="*/ 535 w 592"/>
              <a:gd name="T21" fmla="*/ 196 h 490"/>
              <a:gd name="T22" fmla="*/ 535 w 592"/>
              <a:gd name="T23" fmla="*/ 381 h 490"/>
              <a:gd name="T24" fmla="*/ 591 w 592"/>
              <a:gd name="T25" fmla="*/ 381 h 490"/>
              <a:gd name="T26" fmla="*/ 591 w 592"/>
              <a:gd name="T27" fmla="*/ 165 h 490"/>
              <a:gd name="T28" fmla="*/ 293 w 592"/>
              <a:gd name="T29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2" h="490">
                <a:moveTo>
                  <a:pt x="108" y="278"/>
                </a:moveTo>
                <a:lnTo>
                  <a:pt x="108" y="386"/>
                </a:lnTo>
                <a:lnTo>
                  <a:pt x="293" y="489"/>
                </a:lnTo>
                <a:lnTo>
                  <a:pt x="483" y="386"/>
                </a:lnTo>
                <a:lnTo>
                  <a:pt x="483" y="278"/>
                </a:lnTo>
                <a:lnTo>
                  <a:pt x="293" y="381"/>
                </a:lnTo>
                <a:lnTo>
                  <a:pt x="108" y="278"/>
                </a:lnTo>
                <a:close/>
                <a:moveTo>
                  <a:pt x="293" y="0"/>
                </a:moveTo>
                <a:lnTo>
                  <a:pt x="0" y="165"/>
                </a:lnTo>
                <a:lnTo>
                  <a:pt x="293" y="324"/>
                </a:lnTo>
                <a:lnTo>
                  <a:pt x="535" y="196"/>
                </a:lnTo>
                <a:lnTo>
                  <a:pt x="535" y="381"/>
                </a:lnTo>
                <a:lnTo>
                  <a:pt x="591" y="381"/>
                </a:lnTo>
                <a:lnTo>
                  <a:pt x="591" y="165"/>
                </a:lnTo>
                <a:lnTo>
                  <a:pt x="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" name="Group 740"/>
          <p:cNvGrpSpPr/>
          <p:nvPr/>
        </p:nvGrpSpPr>
        <p:grpSpPr>
          <a:xfrm rot="2740365" flipH="1">
            <a:off x="8477018" y="4205632"/>
            <a:ext cx="574530" cy="592856"/>
            <a:chOff x="1871333" y="2522497"/>
            <a:chExt cx="1106424" cy="1106424"/>
          </a:xfrm>
          <a:solidFill>
            <a:srgbClr val="161A22"/>
          </a:solidFill>
        </p:grpSpPr>
        <p:sp>
          <p:nvSpPr>
            <p:cNvPr id="104" name="Oval 786"/>
            <p:cNvSpPr>
              <a:spLocks noChangeAspect="1"/>
            </p:cNvSpPr>
            <p:nvPr/>
          </p:nvSpPr>
          <p:spPr>
            <a:xfrm>
              <a:off x="1871333" y="2522497"/>
              <a:ext cx="1106424" cy="110642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val 787"/>
            <p:cNvSpPr>
              <a:spLocks noChangeAspect="1"/>
            </p:cNvSpPr>
            <p:nvPr/>
          </p:nvSpPr>
          <p:spPr>
            <a:xfrm>
              <a:off x="1967345" y="2618509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6" name="Group 740"/>
          <p:cNvGrpSpPr/>
          <p:nvPr/>
        </p:nvGrpSpPr>
        <p:grpSpPr>
          <a:xfrm rot="2740365" flipH="1">
            <a:off x="6387674" y="4657915"/>
            <a:ext cx="574530" cy="592856"/>
            <a:chOff x="1871333" y="2522497"/>
            <a:chExt cx="1106424" cy="1106424"/>
          </a:xfrm>
          <a:solidFill>
            <a:srgbClr val="161A22"/>
          </a:solidFill>
        </p:grpSpPr>
        <p:sp>
          <p:nvSpPr>
            <p:cNvPr id="107" name="Oval 786"/>
            <p:cNvSpPr>
              <a:spLocks noChangeAspect="1"/>
            </p:cNvSpPr>
            <p:nvPr/>
          </p:nvSpPr>
          <p:spPr>
            <a:xfrm>
              <a:off x="1871333" y="2522497"/>
              <a:ext cx="1106424" cy="110642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val 787"/>
            <p:cNvSpPr>
              <a:spLocks noChangeAspect="1"/>
            </p:cNvSpPr>
            <p:nvPr/>
          </p:nvSpPr>
          <p:spPr>
            <a:xfrm>
              <a:off x="1967345" y="2618509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9" name="Arrow16" descr="{&quot;Key&quot;:&quot;POWER_USER_SHAPE_ICON&quot;,&quot;Value&quot;:&quot;POWER_USER_SHAPE_ICON_STYLE_1&quot;}"/>
          <p:cNvGrpSpPr>
            <a:grpSpLocks noChangeAspect="1"/>
          </p:cNvGrpSpPr>
          <p:nvPr/>
        </p:nvGrpSpPr>
        <p:grpSpPr>
          <a:xfrm flipV="1">
            <a:off x="8592798" y="4393184"/>
            <a:ext cx="377747" cy="275584"/>
            <a:chOff x="2308413" y="4961959"/>
            <a:chExt cx="2131592" cy="1555093"/>
          </a:xfrm>
          <a:solidFill>
            <a:schemeClr val="bg1"/>
          </a:solidFill>
        </p:grpSpPr>
        <p:sp>
          <p:nvSpPr>
            <p:cNvPr id="110" name="Freeform: Shape 49">
              <a:extLst>
                <a:ext uri="{FF2B5EF4-FFF2-40B4-BE49-F238E27FC236}">
                  <a16:creationId xmlns:a16="http://schemas.microsoft.com/office/drawing/2014/main" id="{22C55253-B65D-4A4B-BBC8-F760869A21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08413" y="4961959"/>
              <a:ext cx="1937378" cy="1075380"/>
            </a:xfrm>
            <a:custGeom>
              <a:avLst/>
              <a:gdLst>
                <a:gd name="connsiteX0" fmla="*/ 872112 w 1937378"/>
                <a:gd name="connsiteY0" fmla="*/ 1720 h 1075380"/>
                <a:gd name="connsiteX1" fmla="*/ 1195328 w 1937378"/>
                <a:gd name="connsiteY1" fmla="*/ 67908 h 1075380"/>
                <a:gd name="connsiteX2" fmla="*/ 1937378 w 1937378"/>
                <a:gd name="connsiteY2" fmla="*/ 1059920 h 1075380"/>
                <a:gd name="connsiteX3" fmla="*/ 1688481 w 1937378"/>
                <a:gd name="connsiteY3" fmla="*/ 1075380 h 1075380"/>
                <a:gd name="connsiteX4" fmla="*/ 1110201 w 1937378"/>
                <a:gd name="connsiteY4" fmla="*/ 302305 h 1075380"/>
                <a:gd name="connsiteX5" fmla="*/ 170602 w 1937378"/>
                <a:gd name="connsiteY5" fmla="*/ 524131 h 1075380"/>
                <a:gd name="connsiteX6" fmla="*/ 170077 w 1937378"/>
                <a:gd name="connsiteY6" fmla="*/ 523633 h 1075380"/>
                <a:gd name="connsiteX7" fmla="*/ 223606 w 1937378"/>
                <a:gd name="connsiteY7" fmla="*/ 271356 h 1075380"/>
                <a:gd name="connsiteX8" fmla="*/ 0 w 1937378"/>
                <a:gd name="connsiteY8" fmla="*/ 343118 h 1075380"/>
                <a:gd name="connsiteX9" fmla="*/ 112942 w 1937378"/>
                <a:gd name="connsiteY9" fmla="*/ 240321 h 1075380"/>
                <a:gd name="connsiteX10" fmla="*/ 872112 w 1937378"/>
                <a:gd name="connsiteY10" fmla="*/ 1720 h 107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7378" h="1075380">
                  <a:moveTo>
                    <a:pt x="872112" y="1720"/>
                  </a:moveTo>
                  <a:cubicBezTo>
                    <a:pt x="980787" y="7729"/>
                    <a:pt x="1089645" y="29527"/>
                    <a:pt x="1195328" y="67908"/>
                  </a:cubicBezTo>
                  <a:cubicBezTo>
                    <a:pt x="1618060" y="221432"/>
                    <a:pt x="1909496" y="611038"/>
                    <a:pt x="1937378" y="1059920"/>
                  </a:cubicBezTo>
                  <a:lnTo>
                    <a:pt x="1688481" y="1075380"/>
                  </a:lnTo>
                  <a:cubicBezTo>
                    <a:pt x="1666752" y="725566"/>
                    <a:pt x="1439637" y="421946"/>
                    <a:pt x="1110201" y="302305"/>
                  </a:cubicBezTo>
                  <a:cubicBezTo>
                    <a:pt x="780766" y="182664"/>
                    <a:pt x="411744" y="269784"/>
                    <a:pt x="170602" y="524131"/>
                  </a:cubicBezTo>
                  <a:lnTo>
                    <a:pt x="170077" y="523633"/>
                  </a:lnTo>
                  <a:lnTo>
                    <a:pt x="223606" y="271356"/>
                  </a:lnTo>
                  <a:lnTo>
                    <a:pt x="0" y="343118"/>
                  </a:lnTo>
                  <a:lnTo>
                    <a:pt x="112942" y="240321"/>
                  </a:lnTo>
                  <a:cubicBezTo>
                    <a:pt x="329880" y="70359"/>
                    <a:pt x="600424" y="-13304"/>
                    <a:pt x="872112" y="17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riangle isocèle 110"/>
            <p:cNvSpPr>
              <a:spLocks noChangeAspect="1"/>
            </p:cNvSpPr>
            <p:nvPr/>
          </p:nvSpPr>
          <p:spPr>
            <a:xfrm rot="10800000">
              <a:off x="3781391" y="5949280"/>
              <a:ext cx="658614" cy="567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Bolt3" descr="{&quot;Key&quot;:&quot;POWER_USER_SHAPE_ICON&quot;,&quot;Value&quot;:&quot;POWER_USER_SHAPE_ICON_STYLE_1&quot;}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8663995" y="4317661"/>
            <a:ext cx="158067" cy="252908"/>
          </a:xfrm>
          <a:custGeom>
            <a:avLst/>
            <a:gdLst>
              <a:gd name="T0" fmla="*/ 132 w 511"/>
              <a:gd name="T1" fmla="*/ 773 h 815"/>
              <a:gd name="T2" fmla="*/ 212 w 511"/>
              <a:gd name="T3" fmla="*/ 474 h 815"/>
              <a:gd name="T4" fmla="*/ 32 w 511"/>
              <a:gd name="T5" fmla="*/ 474 h 815"/>
              <a:gd name="T6" fmla="*/ 13 w 511"/>
              <a:gd name="T7" fmla="*/ 435 h 815"/>
              <a:gd name="T8" fmla="*/ 336 w 511"/>
              <a:gd name="T9" fmla="*/ 21 h 815"/>
              <a:gd name="T10" fmla="*/ 379 w 511"/>
              <a:gd name="T11" fmla="*/ 42 h 815"/>
              <a:gd name="T12" fmla="*/ 299 w 511"/>
              <a:gd name="T13" fmla="*/ 341 h 815"/>
              <a:gd name="T14" fmla="*/ 479 w 511"/>
              <a:gd name="T15" fmla="*/ 341 h 815"/>
              <a:gd name="T16" fmla="*/ 499 w 511"/>
              <a:gd name="T17" fmla="*/ 380 h 815"/>
              <a:gd name="T18" fmla="*/ 176 w 511"/>
              <a:gd name="T19" fmla="*/ 794 h 815"/>
              <a:gd name="T20" fmla="*/ 132 w 511"/>
              <a:gd name="T21" fmla="*/ 773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1" h="815">
                <a:moveTo>
                  <a:pt x="132" y="773"/>
                </a:moveTo>
                <a:lnTo>
                  <a:pt x="212" y="474"/>
                </a:lnTo>
                <a:lnTo>
                  <a:pt x="32" y="474"/>
                </a:lnTo>
                <a:cubicBezTo>
                  <a:pt x="12" y="474"/>
                  <a:pt x="0" y="450"/>
                  <a:pt x="13" y="435"/>
                </a:cubicBezTo>
                <a:lnTo>
                  <a:pt x="336" y="21"/>
                </a:lnTo>
                <a:cubicBezTo>
                  <a:pt x="352" y="0"/>
                  <a:pt x="386" y="17"/>
                  <a:pt x="379" y="42"/>
                </a:cubicBezTo>
                <a:lnTo>
                  <a:pt x="299" y="341"/>
                </a:lnTo>
                <a:lnTo>
                  <a:pt x="479" y="341"/>
                </a:lnTo>
                <a:cubicBezTo>
                  <a:pt x="500" y="341"/>
                  <a:pt x="511" y="365"/>
                  <a:pt x="499" y="380"/>
                </a:cubicBezTo>
                <a:lnTo>
                  <a:pt x="176" y="794"/>
                </a:lnTo>
                <a:cubicBezTo>
                  <a:pt x="159" y="815"/>
                  <a:pt x="125" y="798"/>
                  <a:pt x="132" y="7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3" name="Group 740"/>
          <p:cNvGrpSpPr/>
          <p:nvPr/>
        </p:nvGrpSpPr>
        <p:grpSpPr>
          <a:xfrm rot="2740365" flipH="1">
            <a:off x="10361601" y="3624491"/>
            <a:ext cx="574530" cy="592856"/>
            <a:chOff x="1871333" y="2522497"/>
            <a:chExt cx="1106424" cy="1106424"/>
          </a:xfrm>
          <a:solidFill>
            <a:srgbClr val="161A22"/>
          </a:solidFill>
        </p:grpSpPr>
        <p:sp>
          <p:nvSpPr>
            <p:cNvPr id="114" name="Oval 786"/>
            <p:cNvSpPr>
              <a:spLocks noChangeAspect="1"/>
            </p:cNvSpPr>
            <p:nvPr/>
          </p:nvSpPr>
          <p:spPr>
            <a:xfrm>
              <a:off x="1871333" y="2522497"/>
              <a:ext cx="1106424" cy="110642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787"/>
            <p:cNvSpPr>
              <a:spLocks noChangeAspect="1"/>
            </p:cNvSpPr>
            <p:nvPr/>
          </p:nvSpPr>
          <p:spPr>
            <a:xfrm>
              <a:off x="1967345" y="2618509"/>
              <a:ext cx="914400" cy="9144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6" name="Group 740"/>
          <p:cNvGrpSpPr/>
          <p:nvPr/>
        </p:nvGrpSpPr>
        <p:grpSpPr>
          <a:xfrm rot="2740365" flipH="1">
            <a:off x="1962179" y="5596885"/>
            <a:ext cx="574530" cy="592856"/>
            <a:chOff x="1871333" y="2522497"/>
            <a:chExt cx="1106424" cy="1106424"/>
          </a:xfrm>
          <a:solidFill>
            <a:srgbClr val="161A22"/>
          </a:solidFill>
        </p:grpSpPr>
        <p:sp>
          <p:nvSpPr>
            <p:cNvPr id="117" name="Oval 786"/>
            <p:cNvSpPr>
              <a:spLocks noChangeAspect="1"/>
            </p:cNvSpPr>
            <p:nvPr/>
          </p:nvSpPr>
          <p:spPr>
            <a:xfrm>
              <a:off x="1871333" y="2522497"/>
              <a:ext cx="1106424" cy="110642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Oval 787"/>
            <p:cNvSpPr>
              <a:spLocks noChangeAspect="1"/>
            </p:cNvSpPr>
            <p:nvPr/>
          </p:nvSpPr>
          <p:spPr>
            <a:xfrm>
              <a:off x="1967345" y="2618509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9" name="Rocket3" descr="{&quot;Key&quot;:&quot;POWER_USER_SHAPE_ICON&quot;,&quot;Value&quot;:&quot;POWER_USER_SHAPE_ICON_STYLE_1&quot;}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2068925" y="5748907"/>
            <a:ext cx="335833" cy="337184"/>
          </a:xfrm>
          <a:custGeom>
            <a:avLst/>
            <a:gdLst>
              <a:gd name="T0" fmla="*/ 143 w 161"/>
              <a:gd name="T1" fmla="*/ 0 h 161"/>
              <a:gd name="T2" fmla="*/ 56 w 161"/>
              <a:gd name="T3" fmla="*/ 50 h 161"/>
              <a:gd name="T4" fmla="*/ 36 w 161"/>
              <a:gd name="T5" fmla="*/ 50 h 161"/>
              <a:gd name="T6" fmla="*/ 8 w 161"/>
              <a:gd name="T7" fmla="*/ 72 h 161"/>
              <a:gd name="T8" fmla="*/ 0 w 161"/>
              <a:gd name="T9" fmla="*/ 87 h 161"/>
              <a:gd name="T10" fmla="*/ 18 w 161"/>
              <a:gd name="T11" fmla="*/ 87 h 161"/>
              <a:gd name="T12" fmla="*/ 36 w 161"/>
              <a:gd name="T13" fmla="*/ 87 h 161"/>
              <a:gd name="T14" fmla="*/ 55 w 161"/>
              <a:gd name="T15" fmla="*/ 106 h 161"/>
              <a:gd name="T16" fmla="*/ 74 w 161"/>
              <a:gd name="T17" fmla="*/ 125 h 161"/>
              <a:gd name="T18" fmla="*/ 74 w 161"/>
              <a:gd name="T19" fmla="*/ 143 h 161"/>
              <a:gd name="T20" fmla="*/ 74 w 161"/>
              <a:gd name="T21" fmla="*/ 161 h 161"/>
              <a:gd name="T22" fmla="*/ 89 w 161"/>
              <a:gd name="T23" fmla="*/ 153 h 161"/>
              <a:gd name="T24" fmla="*/ 111 w 161"/>
              <a:gd name="T25" fmla="*/ 125 h 161"/>
              <a:gd name="T26" fmla="*/ 111 w 161"/>
              <a:gd name="T27" fmla="*/ 104 h 161"/>
              <a:gd name="T28" fmla="*/ 161 w 161"/>
              <a:gd name="T29" fmla="*/ 18 h 161"/>
              <a:gd name="T30" fmla="*/ 161 w 161"/>
              <a:gd name="T31" fmla="*/ 0 h 161"/>
              <a:gd name="T32" fmla="*/ 143 w 161"/>
              <a:gd name="T33" fmla="*/ 0 h 161"/>
              <a:gd name="T34" fmla="*/ 111 w 161"/>
              <a:gd name="T35" fmla="*/ 37 h 161"/>
              <a:gd name="T36" fmla="*/ 124 w 161"/>
              <a:gd name="T37" fmla="*/ 50 h 161"/>
              <a:gd name="T38" fmla="*/ 124 w 161"/>
              <a:gd name="T39" fmla="*/ 50 h 161"/>
              <a:gd name="T40" fmla="*/ 111 w 161"/>
              <a:gd name="T41" fmla="*/ 62 h 161"/>
              <a:gd name="T42" fmla="*/ 111 w 161"/>
              <a:gd name="T43" fmla="*/ 62 h 161"/>
              <a:gd name="T44" fmla="*/ 99 w 161"/>
              <a:gd name="T45" fmla="*/ 50 h 161"/>
              <a:gd name="T46" fmla="*/ 99 w 161"/>
              <a:gd name="T47" fmla="*/ 50 h 161"/>
              <a:gd name="T48" fmla="*/ 111 w 161"/>
              <a:gd name="T49" fmla="*/ 37 h 161"/>
              <a:gd name="T50" fmla="*/ 30 w 161"/>
              <a:gd name="T51" fmla="*/ 112 h 161"/>
              <a:gd name="T52" fmla="*/ 24 w 161"/>
              <a:gd name="T53" fmla="*/ 118 h 161"/>
              <a:gd name="T54" fmla="*/ 11 w 161"/>
              <a:gd name="T55" fmla="*/ 150 h 161"/>
              <a:gd name="T56" fmla="*/ 42 w 161"/>
              <a:gd name="T57" fmla="*/ 137 h 161"/>
              <a:gd name="T58" fmla="*/ 49 w 161"/>
              <a:gd name="T59" fmla="*/ 131 h 161"/>
              <a:gd name="T60" fmla="*/ 30 w 161"/>
              <a:gd name="T61" fmla="*/ 11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1" h="161">
                <a:moveTo>
                  <a:pt x="143" y="0"/>
                </a:moveTo>
                <a:cubicBezTo>
                  <a:pt x="116" y="0"/>
                  <a:pt x="80" y="18"/>
                  <a:pt x="56" y="50"/>
                </a:cubicBezTo>
                <a:lnTo>
                  <a:pt x="36" y="50"/>
                </a:lnTo>
                <a:cubicBezTo>
                  <a:pt x="22" y="50"/>
                  <a:pt x="13" y="60"/>
                  <a:pt x="8" y="72"/>
                </a:cubicBezTo>
                <a:lnTo>
                  <a:pt x="0" y="87"/>
                </a:lnTo>
                <a:lnTo>
                  <a:pt x="18" y="87"/>
                </a:lnTo>
                <a:lnTo>
                  <a:pt x="36" y="87"/>
                </a:lnTo>
                <a:lnTo>
                  <a:pt x="55" y="106"/>
                </a:lnTo>
                <a:lnTo>
                  <a:pt x="74" y="125"/>
                </a:lnTo>
                <a:lnTo>
                  <a:pt x="74" y="143"/>
                </a:lnTo>
                <a:lnTo>
                  <a:pt x="74" y="161"/>
                </a:lnTo>
                <a:lnTo>
                  <a:pt x="89" y="153"/>
                </a:lnTo>
                <a:cubicBezTo>
                  <a:pt x="100" y="147"/>
                  <a:pt x="111" y="139"/>
                  <a:pt x="111" y="125"/>
                </a:cubicBezTo>
                <a:lnTo>
                  <a:pt x="111" y="104"/>
                </a:lnTo>
                <a:cubicBezTo>
                  <a:pt x="143" y="80"/>
                  <a:pt x="161" y="44"/>
                  <a:pt x="161" y="18"/>
                </a:cubicBezTo>
                <a:lnTo>
                  <a:pt x="161" y="0"/>
                </a:lnTo>
                <a:lnTo>
                  <a:pt x="143" y="0"/>
                </a:lnTo>
                <a:close/>
                <a:moveTo>
                  <a:pt x="111" y="37"/>
                </a:moveTo>
                <a:cubicBezTo>
                  <a:pt x="118" y="37"/>
                  <a:pt x="124" y="43"/>
                  <a:pt x="124" y="50"/>
                </a:cubicBezTo>
                <a:lnTo>
                  <a:pt x="124" y="50"/>
                </a:lnTo>
                <a:cubicBezTo>
                  <a:pt x="124" y="56"/>
                  <a:pt x="118" y="62"/>
                  <a:pt x="111" y="62"/>
                </a:cubicBezTo>
                <a:lnTo>
                  <a:pt x="111" y="62"/>
                </a:lnTo>
                <a:cubicBezTo>
                  <a:pt x="104" y="62"/>
                  <a:pt x="99" y="56"/>
                  <a:pt x="99" y="50"/>
                </a:cubicBezTo>
                <a:lnTo>
                  <a:pt x="99" y="50"/>
                </a:lnTo>
                <a:cubicBezTo>
                  <a:pt x="99" y="43"/>
                  <a:pt x="104" y="37"/>
                  <a:pt x="111" y="37"/>
                </a:cubicBezTo>
                <a:close/>
                <a:moveTo>
                  <a:pt x="30" y="112"/>
                </a:moveTo>
                <a:lnTo>
                  <a:pt x="24" y="118"/>
                </a:lnTo>
                <a:cubicBezTo>
                  <a:pt x="14" y="127"/>
                  <a:pt x="11" y="150"/>
                  <a:pt x="11" y="150"/>
                </a:cubicBezTo>
                <a:cubicBezTo>
                  <a:pt x="11" y="150"/>
                  <a:pt x="32" y="147"/>
                  <a:pt x="42" y="137"/>
                </a:cubicBezTo>
                <a:lnTo>
                  <a:pt x="49" y="131"/>
                </a:lnTo>
                <a:lnTo>
                  <a:pt x="30" y="11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0" name="Exchange2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416909" y="3639675"/>
            <a:ext cx="463914" cy="455725"/>
            <a:chOff x="5366300" y="2276147"/>
            <a:chExt cx="2178093" cy="2139644"/>
          </a:xfrm>
          <a:solidFill>
            <a:schemeClr val="bg1"/>
          </a:solidFill>
        </p:grpSpPr>
        <p:sp>
          <p:nvSpPr>
            <p:cNvPr id="121" name="User"/>
            <p:cNvSpPr>
              <a:spLocks noChangeAspect="1"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5649105" y="3193564"/>
              <a:ext cx="674334" cy="722634"/>
            </a:xfrm>
            <a:custGeom>
              <a:avLst/>
              <a:gdLst>
                <a:gd name="T0" fmla="*/ 483 w 966"/>
                <a:gd name="T1" fmla="*/ 0 h 1033"/>
                <a:gd name="T2" fmla="*/ 226 w 966"/>
                <a:gd name="T3" fmla="*/ 258 h 1033"/>
                <a:gd name="T4" fmla="*/ 483 w 966"/>
                <a:gd name="T5" fmla="*/ 516 h 1033"/>
                <a:gd name="T6" fmla="*/ 740 w 966"/>
                <a:gd name="T7" fmla="*/ 258 h 1033"/>
                <a:gd name="T8" fmla="*/ 483 w 966"/>
                <a:gd name="T9" fmla="*/ 0 h 1033"/>
                <a:gd name="T10" fmla="*/ 483 w 966"/>
                <a:gd name="T11" fmla="*/ 579 h 1033"/>
                <a:gd name="T12" fmla="*/ 0 w 966"/>
                <a:gd name="T13" fmla="*/ 1033 h 1033"/>
                <a:gd name="T14" fmla="*/ 197 w 966"/>
                <a:gd name="T15" fmla="*/ 1033 h 1033"/>
                <a:gd name="T16" fmla="*/ 275 w 966"/>
                <a:gd name="T17" fmla="*/ 819 h 1033"/>
                <a:gd name="T18" fmla="*/ 242 w 966"/>
                <a:gd name="T19" fmla="*/ 995 h 1033"/>
                <a:gd name="T20" fmla="*/ 253 w 966"/>
                <a:gd name="T21" fmla="*/ 1033 h 1033"/>
                <a:gd name="T22" fmla="*/ 713 w 966"/>
                <a:gd name="T23" fmla="*/ 1033 h 1033"/>
                <a:gd name="T24" fmla="*/ 724 w 966"/>
                <a:gd name="T25" fmla="*/ 995 h 1033"/>
                <a:gd name="T26" fmla="*/ 691 w 966"/>
                <a:gd name="T27" fmla="*/ 819 h 1033"/>
                <a:gd name="T28" fmla="*/ 769 w 966"/>
                <a:gd name="T29" fmla="*/ 1033 h 1033"/>
                <a:gd name="T30" fmla="*/ 966 w 966"/>
                <a:gd name="T31" fmla="*/ 1033 h 1033"/>
                <a:gd name="T32" fmla="*/ 483 w 966"/>
                <a:gd name="T33" fmla="*/ 579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6" h="1033">
                  <a:moveTo>
                    <a:pt x="483" y="0"/>
                  </a:moveTo>
                  <a:cubicBezTo>
                    <a:pt x="341" y="0"/>
                    <a:pt x="226" y="115"/>
                    <a:pt x="226" y="258"/>
                  </a:cubicBezTo>
                  <a:cubicBezTo>
                    <a:pt x="226" y="400"/>
                    <a:pt x="341" y="516"/>
                    <a:pt x="483" y="516"/>
                  </a:cubicBezTo>
                  <a:cubicBezTo>
                    <a:pt x="625" y="516"/>
                    <a:pt x="740" y="400"/>
                    <a:pt x="740" y="258"/>
                  </a:cubicBezTo>
                  <a:cubicBezTo>
                    <a:pt x="740" y="115"/>
                    <a:pt x="625" y="0"/>
                    <a:pt x="483" y="0"/>
                  </a:cubicBezTo>
                  <a:close/>
                  <a:moveTo>
                    <a:pt x="483" y="579"/>
                  </a:moveTo>
                  <a:cubicBezTo>
                    <a:pt x="226" y="579"/>
                    <a:pt x="16" y="780"/>
                    <a:pt x="0" y="1033"/>
                  </a:cubicBezTo>
                  <a:lnTo>
                    <a:pt x="197" y="1033"/>
                  </a:lnTo>
                  <a:cubicBezTo>
                    <a:pt x="184" y="950"/>
                    <a:pt x="216" y="871"/>
                    <a:pt x="275" y="819"/>
                  </a:cubicBezTo>
                  <a:cubicBezTo>
                    <a:pt x="242" y="870"/>
                    <a:pt x="228" y="931"/>
                    <a:pt x="242" y="995"/>
                  </a:cubicBezTo>
                  <a:cubicBezTo>
                    <a:pt x="245" y="1008"/>
                    <a:pt x="248" y="1021"/>
                    <a:pt x="253" y="1033"/>
                  </a:cubicBezTo>
                  <a:lnTo>
                    <a:pt x="713" y="1033"/>
                  </a:lnTo>
                  <a:cubicBezTo>
                    <a:pt x="718" y="1021"/>
                    <a:pt x="721" y="1008"/>
                    <a:pt x="724" y="995"/>
                  </a:cubicBezTo>
                  <a:cubicBezTo>
                    <a:pt x="738" y="931"/>
                    <a:pt x="724" y="870"/>
                    <a:pt x="691" y="819"/>
                  </a:cubicBezTo>
                  <a:cubicBezTo>
                    <a:pt x="750" y="871"/>
                    <a:pt x="782" y="950"/>
                    <a:pt x="769" y="1033"/>
                  </a:cubicBezTo>
                  <a:lnTo>
                    <a:pt x="966" y="1033"/>
                  </a:lnTo>
                  <a:cubicBezTo>
                    <a:pt x="950" y="780"/>
                    <a:pt x="740" y="579"/>
                    <a:pt x="483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User"/>
            <p:cNvSpPr>
              <a:spLocks noChangeAspect="1"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179457" y="2276147"/>
              <a:ext cx="674334" cy="722634"/>
            </a:xfrm>
            <a:custGeom>
              <a:avLst/>
              <a:gdLst>
                <a:gd name="T0" fmla="*/ 483 w 966"/>
                <a:gd name="T1" fmla="*/ 0 h 1033"/>
                <a:gd name="T2" fmla="*/ 226 w 966"/>
                <a:gd name="T3" fmla="*/ 258 h 1033"/>
                <a:gd name="T4" fmla="*/ 483 w 966"/>
                <a:gd name="T5" fmla="*/ 516 h 1033"/>
                <a:gd name="T6" fmla="*/ 740 w 966"/>
                <a:gd name="T7" fmla="*/ 258 h 1033"/>
                <a:gd name="T8" fmla="*/ 483 w 966"/>
                <a:gd name="T9" fmla="*/ 0 h 1033"/>
                <a:gd name="T10" fmla="*/ 483 w 966"/>
                <a:gd name="T11" fmla="*/ 579 h 1033"/>
                <a:gd name="T12" fmla="*/ 0 w 966"/>
                <a:gd name="T13" fmla="*/ 1033 h 1033"/>
                <a:gd name="T14" fmla="*/ 197 w 966"/>
                <a:gd name="T15" fmla="*/ 1033 h 1033"/>
                <a:gd name="T16" fmla="*/ 275 w 966"/>
                <a:gd name="T17" fmla="*/ 819 h 1033"/>
                <a:gd name="T18" fmla="*/ 242 w 966"/>
                <a:gd name="T19" fmla="*/ 995 h 1033"/>
                <a:gd name="T20" fmla="*/ 253 w 966"/>
                <a:gd name="T21" fmla="*/ 1033 h 1033"/>
                <a:gd name="T22" fmla="*/ 713 w 966"/>
                <a:gd name="T23" fmla="*/ 1033 h 1033"/>
                <a:gd name="T24" fmla="*/ 724 w 966"/>
                <a:gd name="T25" fmla="*/ 995 h 1033"/>
                <a:gd name="T26" fmla="*/ 691 w 966"/>
                <a:gd name="T27" fmla="*/ 819 h 1033"/>
                <a:gd name="T28" fmla="*/ 769 w 966"/>
                <a:gd name="T29" fmla="*/ 1033 h 1033"/>
                <a:gd name="T30" fmla="*/ 966 w 966"/>
                <a:gd name="T31" fmla="*/ 1033 h 1033"/>
                <a:gd name="T32" fmla="*/ 483 w 966"/>
                <a:gd name="T33" fmla="*/ 579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6" h="1033">
                  <a:moveTo>
                    <a:pt x="483" y="0"/>
                  </a:moveTo>
                  <a:cubicBezTo>
                    <a:pt x="341" y="0"/>
                    <a:pt x="226" y="115"/>
                    <a:pt x="226" y="258"/>
                  </a:cubicBezTo>
                  <a:cubicBezTo>
                    <a:pt x="226" y="400"/>
                    <a:pt x="341" y="516"/>
                    <a:pt x="483" y="516"/>
                  </a:cubicBezTo>
                  <a:cubicBezTo>
                    <a:pt x="625" y="516"/>
                    <a:pt x="740" y="400"/>
                    <a:pt x="740" y="258"/>
                  </a:cubicBezTo>
                  <a:cubicBezTo>
                    <a:pt x="740" y="115"/>
                    <a:pt x="625" y="0"/>
                    <a:pt x="483" y="0"/>
                  </a:cubicBezTo>
                  <a:close/>
                  <a:moveTo>
                    <a:pt x="483" y="579"/>
                  </a:moveTo>
                  <a:cubicBezTo>
                    <a:pt x="226" y="579"/>
                    <a:pt x="16" y="780"/>
                    <a:pt x="0" y="1033"/>
                  </a:cubicBezTo>
                  <a:lnTo>
                    <a:pt x="197" y="1033"/>
                  </a:lnTo>
                  <a:cubicBezTo>
                    <a:pt x="184" y="950"/>
                    <a:pt x="216" y="871"/>
                    <a:pt x="275" y="819"/>
                  </a:cubicBezTo>
                  <a:cubicBezTo>
                    <a:pt x="242" y="870"/>
                    <a:pt x="228" y="931"/>
                    <a:pt x="242" y="995"/>
                  </a:cubicBezTo>
                  <a:cubicBezTo>
                    <a:pt x="245" y="1008"/>
                    <a:pt x="248" y="1021"/>
                    <a:pt x="253" y="1033"/>
                  </a:cubicBezTo>
                  <a:lnTo>
                    <a:pt x="713" y="1033"/>
                  </a:lnTo>
                  <a:cubicBezTo>
                    <a:pt x="718" y="1021"/>
                    <a:pt x="721" y="1008"/>
                    <a:pt x="724" y="995"/>
                  </a:cubicBezTo>
                  <a:cubicBezTo>
                    <a:pt x="738" y="931"/>
                    <a:pt x="724" y="870"/>
                    <a:pt x="691" y="819"/>
                  </a:cubicBezTo>
                  <a:cubicBezTo>
                    <a:pt x="750" y="871"/>
                    <a:pt x="782" y="950"/>
                    <a:pt x="769" y="1033"/>
                  </a:cubicBezTo>
                  <a:lnTo>
                    <a:pt x="966" y="1033"/>
                  </a:lnTo>
                  <a:cubicBezTo>
                    <a:pt x="950" y="780"/>
                    <a:pt x="740" y="579"/>
                    <a:pt x="483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Target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rot="3331643">
              <a:off x="5527494" y="2586008"/>
              <a:ext cx="503158" cy="82554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User"/>
            <p:cNvSpPr>
              <a:spLocks noChangeAspect="1"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6709809" y="3193564"/>
              <a:ext cx="674334" cy="722634"/>
            </a:xfrm>
            <a:custGeom>
              <a:avLst/>
              <a:gdLst>
                <a:gd name="T0" fmla="*/ 483 w 966"/>
                <a:gd name="T1" fmla="*/ 0 h 1033"/>
                <a:gd name="T2" fmla="*/ 226 w 966"/>
                <a:gd name="T3" fmla="*/ 258 h 1033"/>
                <a:gd name="T4" fmla="*/ 483 w 966"/>
                <a:gd name="T5" fmla="*/ 516 h 1033"/>
                <a:gd name="T6" fmla="*/ 740 w 966"/>
                <a:gd name="T7" fmla="*/ 258 h 1033"/>
                <a:gd name="T8" fmla="*/ 483 w 966"/>
                <a:gd name="T9" fmla="*/ 0 h 1033"/>
                <a:gd name="T10" fmla="*/ 483 w 966"/>
                <a:gd name="T11" fmla="*/ 579 h 1033"/>
                <a:gd name="T12" fmla="*/ 0 w 966"/>
                <a:gd name="T13" fmla="*/ 1033 h 1033"/>
                <a:gd name="T14" fmla="*/ 197 w 966"/>
                <a:gd name="T15" fmla="*/ 1033 h 1033"/>
                <a:gd name="T16" fmla="*/ 275 w 966"/>
                <a:gd name="T17" fmla="*/ 819 h 1033"/>
                <a:gd name="T18" fmla="*/ 242 w 966"/>
                <a:gd name="T19" fmla="*/ 995 h 1033"/>
                <a:gd name="T20" fmla="*/ 253 w 966"/>
                <a:gd name="T21" fmla="*/ 1033 h 1033"/>
                <a:gd name="T22" fmla="*/ 713 w 966"/>
                <a:gd name="T23" fmla="*/ 1033 h 1033"/>
                <a:gd name="T24" fmla="*/ 724 w 966"/>
                <a:gd name="T25" fmla="*/ 995 h 1033"/>
                <a:gd name="T26" fmla="*/ 691 w 966"/>
                <a:gd name="T27" fmla="*/ 819 h 1033"/>
                <a:gd name="T28" fmla="*/ 769 w 966"/>
                <a:gd name="T29" fmla="*/ 1033 h 1033"/>
                <a:gd name="T30" fmla="*/ 966 w 966"/>
                <a:gd name="T31" fmla="*/ 1033 h 1033"/>
                <a:gd name="T32" fmla="*/ 483 w 966"/>
                <a:gd name="T33" fmla="*/ 579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6" h="1033">
                  <a:moveTo>
                    <a:pt x="483" y="0"/>
                  </a:moveTo>
                  <a:cubicBezTo>
                    <a:pt x="341" y="0"/>
                    <a:pt x="226" y="115"/>
                    <a:pt x="226" y="258"/>
                  </a:cubicBezTo>
                  <a:cubicBezTo>
                    <a:pt x="226" y="400"/>
                    <a:pt x="341" y="516"/>
                    <a:pt x="483" y="516"/>
                  </a:cubicBezTo>
                  <a:cubicBezTo>
                    <a:pt x="625" y="516"/>
                    <a:pt x="740" y="400"/>
                    <a:pt x="740" y="258"/>
                  </a:cubicBezTo>
                  <a:cubicBezTo>
                    <a:pt x="740" y="115"/>
                    <a:pt x="625" y="0"/>
                    <a:pt x="483" y="0"/>
                  </a:cubicBezTo>
                  <a:close/>
                  <a:moveTo>
                    <a:pt x="483" y="579"/>
                  </a:moveTo>
                  <a:cubicBezTo>
                    <a:pt x="226" y="579"/>
                    <a:pt x="16" y="780"/>
                    <a:pt x="0" y="1033"/>
                  </a:cubicBezTo>
                  <a:lnTo>
                    <a:pt x="197" y="1033"/>
                  </a:lnTo>
                  <a:cubicBezTo>
                    <a:pt x="184" y="950"/>
                    <a:pt x="216" y="871"/>
                    <a:pt x="275" y="819"/>
                  </a:cubicBezTo>
                  <a:cubicBezTo>
                    <a:pt x="242" y="870"/>
                    <a:pt x="228" y="931"/>
                    <a:pt x="242" y="995"/>
                  </a:cubicBezTo>
                  <a:cubicBezTo>
                    <a:pt x="245" y="1008"/>
                    <a:pt x="248" y="1021"/>
                    <a:pt x="253" y="1033"/>
                  </a:cubicBezTo>
                  <a:lnTo>
                    <a:pt x="713" y="1033"/>
                  </a:lnTo>
                  <a:cubicBezTo>
                    <a:pt x="718" y="1021"/>
                    <a:pt x="721" y="1008"/>
                    <a:pt x="724" y="995"/>
                  </a:cubicBezTo>
                  <a:cubicBezTo>
                    <a:pt x="738" y="931"/>
                    <a:pt x="724" y="870"/>
                    <a:pt x="691" y="819"/>
                  </a:cubicBezTo>
                  <a:cubicBezTo>
                    <a:pt x="750" y="871"/>
                    <a:pt x="782" y="950"/>
                    <a:pt x="769" y="1033"/>
                  </a:cubicBezTo>
                  <a:lnTo>
                    <a:pt x="966" y="1033"/>
                  </a:lnTo>
                  <a:cubicBezTo>
                    <a:pt x="950" y="780"/>
                    <a:pt x="740" y="579"/>
                    <a:pt x="483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Target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rot="10560000">
              <a:off x="7041235" y="2574289"/>
              <a:ext cx="503158" cy="82554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Target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rot="17760000">
              <a:off x="6265045" y="3751439"/>
              <a:ext cx="503158" cy="82554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Health_app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23D10B7-01E1-4908-94F7-35DBA7DE37EF}"/>
              </a:ext>
            </a:extLst>
          </p:cNvPr>
          <p:cNvGrpSpPr>
            <a:grpSpLocks noChangeAspect="1"/>
          </p:cNvGrpSpPr>
          <p:nvPr/>
        </p:nvGrpSpPr>
        <p:grpSpPr>
          <a:xfrm>
            <a:off x="6565351" y="4774833"/>
            <a:ext cx="238178" cy="365343"/>
            <a:chOff x="698219" y="4467730"/>
            <a:chExt cx="187325" cy="287338"/>
          </a:xfrm>
          <a:solidFill>
            <a:schemeClr val="bg1"/>
          </a:solidFill>
        </p:grpSpPr>
        <p:sp>
          <p:nvSpPr>
            <p:cNvPr id="128" name="Freeform 430">
              <a:extLst>
                <a:ext uri="{FF2B5EF4-FFF2-40B4-BE49-F238E27FC236}">
                  <a16:creationId xmlns:a16="http://schemas.microsoft.com/office/drawing/2014/main" id="{9F3E209F-F7F9-40C0-8E6D-42941AC1F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57" y="4702998"/>
              <a:ext cx="171450" cy="45719"/>
            </a:xfrm>
            <a:custGeom>
              <a:avLst/>
              <a:gdLst>
                <a:gd name="T0" fmla="*/ 219 w 225"/>
                <a:gd name="T1" fmla="*/ 44 h 44"/>
                <a:gd name="T2" fmla="*/ 6 w 225"/>
                <a:gd name="T3" fmla="*/ 44 h 44"/>
                <a:gd name="T4" fmla="*/ 0 w 225"/>
                <a:gd name="T5" fmla="*/ 37 h 44"/>
                <a:gd name="T6" fmla="*/ 0 w 225"/>
                <a:gd name="T7" fmla="*/ 0 h 44"/>
                <a:gd name="T8" fmla="*/ 225 w 225"/>
                <a:gd name="T9" fmla="*/ 0 h 44"/>
                <a:gd name="T10" fmla="*/ 225 w 225"/>
                <a:gd name="T11" fmla="*/ 37 h 44"/>
                <a:gd name="T12" fmla="*/ 219 w 225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44">
                  <a:moveTo>
                    <a:pt x="219" y="44"/>
                  </a:moveTo>
                  <a:lnTo>
                    <a:pt x="6" y="44"/>
                  </a:lnTo>
                  <a:cubicBezTo>
                    <a:pt x="2" y="44"/>
                    <a:pt x="0" y="41"/>
                    <a:pt x="0" y="37"/>
                  </a:cubicBezTo>
                  <a:lnTo>
                    <a:pt x="0" y="0"/>
                  </a:lnTo>
                  <a:lnTo>
                    <a:pt x="225" y="0"/>
                  </a:lnTo>
                  <a:lnTo>
                    <a:pt x="225" y="37"/>
                  </a:lnTo>
                  <a:cubicBezTo>
                    <a:pt x="225" y="41"/>
                    <a:pt x="223" y="44"/>
                    <a:pt x="21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431">
              <a:extLst>
                <a:ext uri="{FF2B5EF4-FFF2-40B4-BE49-F238E27FC236}">
                  <a16:creationId xmlns:a16="http://schemas.microsoft.com/office/drawing/2014/main" id="{967A197E-CC4B-4259-A2DF-D203E2308A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419" y="4718555"/>
              <a:ext cx="34925" cy="25400"/>
            </a:xfrm>
            <a:custGeom>
              <a:avLst/>
              <a:gdLst>
                <a:gd name="T0" fmla="*/ 34 w 45"/>
                <a:gd name="T1" fmla="*/ 25 h 34"/>
                <a:gd name="T2" fmla="*/ 11 w 45"/>
                <a:gd name="T3" fmla="*/ 25 h 34"/>
                <a:gd name="T4" fmla="*/ 11 w 45"/>
                <a:gd name="T5" fmla="*/ 10 h 34"/>
                <a:gd name="T6" fmla="*/ 34 w 45"/>
                <a:gd name="T7" fmla="*/ 10 h 34"/>
                <a:gd name="T8" fmla="*/ 34 w 45"/>
                <a:gd name="T9" fmla="*/ 25 h 34"/>
                <a:gd name="T10" fmla="*/ 35 w 45"/>
                <a:gd name="T11" fmla="*/ 0 h 34"/>
                <a:gd name="T12" fmla="*/ 10 w 45"/>
                <a:gd name="T13" fmla="*/ 0 h 34"/>
                <a:gd name="T14" fmla="*/ 2 w 45"/>
                <a:gd name="T15" fmla="*/ 7 h 34"/>
                <a:gd name="T16" fmla="*/ 0 w 45"/>
                <a:gd name="T17" fmla="*/ 17 h 34"/>
                <a:gd name="T18" fmla="*/ 10 w 45"/>
                <a:gd name="T19" fmla="*/ 34 h 34"/>
                <a:gd name="T20" fmla="*/ 35 w 45"/>
                <a:gd name="T21" fmla="*/ 34 h 34"/>
                <a:gd name="T22" fmla="*/ 45 w 45"/>
                <a:gd name="T23" fmla="*/ 17 h 34"/>
                <a:gd name="T24" fmla="*/ 35 w 45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34">
                  <a:moveTo>
                    <a:pt x="34" y="25"/>
                  </a:moveTo>
                  <a:lnTo>
                    <a:pt x="11" y="25"/>
                  </a:lnTo>
                  <a:cubicBezTo>
                    <a:pt x="9" y="22"/>
                    <a:pt x="9" y="12"/>
                    <a:pt x="11" y="10"/>
                  </a:cubicBezTo>
                  <a:lnTo>
                    <a:pt x="34" y="10"/>
                  </a:lnTo>
                  <a:cubicBezTo>
                    <a:pt x="36" y="12"/>
                    <a:pt x="36" y="22"/>
                    <a:pt x="34" y="25"/>
                  </a:cubicBezTo>
                  <a:close/>
                  <a:moveTo>
                    <a:pt x="35" y="0"/>
                  </a:moveTo>
                  <a:lnTo>
                    <a:pt x="10" y="0"/>
                  </a:lnTo>
                  <a:cubicBezTo>
                    <a:pt x="9" y="0"/>
                    <a:pt x="4" y="1"/>
                    <a:pt x="2" y="7"/>
                  </a:cubicBezTo>
                  <a:cubicBezTo>
                    <a:pt x="1" y="10"/>
                    <a:pt x="0" y="14"/>
                    <a:pt x="0" y="17"/>
                  </a:cubicBezTo>
                  <a:cubicBezTo>
                    <a:pt x="0" y="28"/>
                    <a:pt x="4" y="34"/>
                    <a:pt x="10" y="34"/>
                  </a:cubicBezTo>
                  <a:lnTo>
                    <a:pt x="35" y="34"/>
                  </a:lnTo>
                  <a:cubicBezTo>
                    <a:pt x="41" y="34"/>
                    <a:pt x="45" y="28"/>
                    <a:pt x="45" y="17"/>
                  </a:cubicBezTo>
                  <a:cubicBezTo>
                    <a:pt x="45" y="7"/>
                    <a:pt x="41" y="0"/>
                    <a:pt x="3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432">
              <a:extLst>
                <a:ext uri="{FF2B5EF4-FFF2-40B4-BE49-F238E27FC236}">
                  <a16:creationId xmlns:a16="http://schemas.microsoft.com/office/drawing/2014/main" id="{0D6129CB-5BEF-4F69-9AC4-A0DA6932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57" y="4475667"/>
              <a:ext cx="171450" cy="33338"/>
            </a:xfrm>
            <a:custGeom>
              <a:avLst/>
              <a:gdLst>
                <a:gd name="T0" fmla="*/ 6 w 225"/>
                <a:gd name="T1" fmla="*/ 0 h 44"/>
                <a:gd name="T2" fmla="*/ 219 w 225"/>
                <a:gd name="T3" fmla="*/ 0 h 44"/>
                <a:gd name="T4" fmla="*/ 225 w 225"/>
                <a:gd name="T5" fmla="*/ 6 h 44"/>
                <a:gd name="T6" fmla="*/ 225 w 225"/>
                <a:gd name="T7" fmla="*/ 44 h 44"/>
                <a:gd name="T8" fmla="*/ 0 w 225"/>
                <a:gd name="T9" fmla="*/ 44 h 44"/>
                <a:gd name="T10" fmla="*/ 0 w 225"/>
                <a:gd name="T11" fmla="*/ 6 h 44"/>
                <a:gd name="T12" fmla="*/ 6 w 225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44">
                  <a:moveTo>
                    <a:pt x="6" y="0"/>
                  </a:moveTo>
                  <a:lnTo>
                    <a:pt x="219" y="0"/>
                  </a:lnTo>
                  <a:cubicBezTo>
                    <a:pt x="222" y="0"/>
                    <a:pt x="225" y="3"/>
                    <a:pt x="225" y="6"/>
                  </a:cubicBezTo>
                  <a:lnTo>
                    <a:pt x="225" y="44"/>
                  </a:lnTo>
                  <a:lnTo>
                    <a:pt x="0" y="44"/>
                  </a:lnTo>
                  <a:lnTo>
                    <a:pt x="0" y="6"/>
                  </a:ln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433">
              <a:extLst>
                <a:ext uri="{FF2B5EF4-FFF2-40B4-BE49-F238E27FC236}">
                  <a16:creationId xmlns:a16="http://schemas.microsoft.com/office/drawing/2014/main" id="{490A6F20-3F20-4A91-AB19-6FFD270BE0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219" y="4467730"/>
              <a:ext cx="187325" cy="287338"/>
            </a:xfrm>
            <a:custGeom>
              <a:avLst/>
              <a:gdLst>
                <a:gd name="T0" fmla="*/ 229 w 245"/>
                <a:gd name="T1" fmla="*/ 368 h 377"/>
                <a:gd name="T2" fmla="*/ 16 w 245"/>
                <a:gd name="T3" fmla="*/ 368 h 377"/>
                <a:gd name="T4" fmla="*/ 10 w 245"/>
                <a:gd name="T5" fmla="*/ 361 h 377"/>
                <a:gd name="T6" fmla="*/ 10 w 245"/>
                <a:gd name="T7" fmla="*/ 324 h 377"/>
                <a:gd name="T8" fmla="*/ 235 w 245"/>
                <a:gd name="T9" fmla="*/ 324 h 377"/>
                <a:gd name="T10" fmla="*/ 235 w 245"/>
                <a:gd name="T11" fmla="*/ 361 h 377"/>
                <a:gd name="T12" fmla="*/ 229 w 245"/>
                <a:gd name="T13" fmla="*/ 368 h 377"/>
                <a:gd name="T14" fmla="*/ 16 w 245"/>
                <a:gd name="T15" fmla="*/ 10 h 377"/>
                <a:gd name="T16" fmla="*/ 229 w 245"/>
                <a:gd name="T17" fmla="*/ 10 h 377"/>
                <a:gd name="T18" fmla="*/ 235 w 245"/>
                <a:gd name="T19" fmla="*/ 16 h 377"/>
                <a:gd name="T20" fmla="*/ 235 w 245"/>
                <a:gd name="T21" fmla="*/ 54 h 377"/>
                <a:gd name="T22" fmla="*/ 10 w 245"/>
                <a:gd name="T23" fmla="*/ 54 h 377"/>
                <a:gd name="T24" fmla="*/ 10 w 245"/>
                <a:gd name="T25" fmla="*/ 16 h 377"/>
                <a:gd name="T26" fmla="*/ 16 w 245"/>
                <a:gd name="T27" fmla="*/ 10 h 377"/>
                <a:gd name="T28" fmla="*/ 10 w 245"/>
                <a:gd name="T29" fmla="*/ 189 h 377"/>
                <a:gd name="T30" fmla="*/ 10 w 245"/>
                <a:gd name="T31" fmla="*/ 64 h 377"/>
                <a:gd name="T32" fmla="*/ 235 w 245"/>
                <a:gd name="T33" fmla="*/ 64 h 377"/>
                <a:gd name="T34" fmla="*/ 235 w 245"/>
                <a:gd name="T35" fmla="*/ 246 h 377"/>
                <a:gd name="T36" fmla="*/ 235 w 245"/>
                <a:gd name="T37" fmla="*/ 315 h 377"/>
                <a:gd name="T38" fmla="*/ 10 w 245"/>
                <a:gd name="T39" fmla="*/ 315 h 377"/>
                <a:gd name="T40" fmla="*/ 10 w 245"/>
                <a:gd name="T41" fmla="*/ 189 h 377"/>
                <a:gd name="T42" fmla="*/ 245 w 245"/>
                <a:gd name="T43" fmla="*/ 246 h 377"/>
                <a:gd name="T44" fmla="*/ 245 w 245"/>
                <a:gd name="T45" fmla="*/ 59 h 377"/>
                <a:gd name="T46" fmla="*/ 245 w 245"/>
                <a:gd name="T47" fmla="*/ 59 h 377"/>
                <a:gd name="T48" fmla="*/ 245 w 245"/>
                <a:gd name="T49" fmla="*/ 16 h 377"/>
                <a:gd name="T50" fmla="*/ 229 w 245"/>
                <a:gd name="T51" fmla="*/ 0 h 377"/>
                <a:gd name="T52" fmla="*/ 16 w 245"/>
                <a:gd name="T53" fmla="*/ 0 h 377"/>
                <a:gd name="T54" fmla="*/ 0 w 245"/>
                <a:gd name="T55" fmla="*/ 16 h 377"/>
                <a:gd name="T56" fmla="*/ 0 w 245"/>
                <a:gd name="T57" fmla="*/ 189 h 377"/>
                <a:gd name="T58" fmla="*/ 0 w 245"/>
                <a:gd name="T59" fmla="*/ 320 h 377"/>
                <a:gd name="T60" fmla="*/ 0 w 245"/>
                <a:gd name="T61" fmla="*/ 320 h 377"/>
                <a:gd name="T62" fmla="*/ 0 w 245"/>
                <a:gd name="T63" fmla="*/ 361 h 377"/>
                <a:gd name="T64" fmla="*/ 16 w 245"/>
                <a:gd name="T65" fmla="*/ 377 h 377"/>
                <a:gd name="T66" fmla="*/ 229 w 245"/>
                <a:gd name="T67" fmla="*/ 377 h 377"/>
                <a:gd name="T68" fmla="*/ 245 w 245"/>
                <a:gd name="T69" fmla="*/ 361 h 377"/>
                <a:gd name="T70" fmla="*/ 245 w 245"/>
                <a:gd name="T71" fmla="*/ 24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5" h="377">
                  <a:moveTo>
                    <a:pt x="229" y="368"/>
                  </a:moveTo>
                  <a:lnTo>
                    <a:pt x="16" y="368"/>
                  </a:lnTo>
                  <a:cubicBezTo>
                    <a:pt x="12" y="368"/>
                    <a:pt x="10" y="365"/>
                    <a:pt x="10" y="361"/>
                  </a:cubicBezTo>
                  <a:lnTo>
                    <a:pt x="10" y="324"/>
                  </a:lnTo>
                  <a:lnTo>
                    <a:pt x="235" y="324"/>
                  </a:lnTo>
                  <a:lnTo>
                    <a:pt x="235" y="361"/>
                  </a:lnTo>
                  <a:cubicBezTo>
                    <a:pt x="235" y="365"/>
                    <a:pt x="233" y="368"/>
                    <a:pt x="229" y="368"/>
                  </a:cubicBezTo>
                  <a:close/>
                  <a:moveTo>
                    <a:pt x="16" y="10"/>
                  </a:moveTo>
                  <a:lnTo>
                    <a:pt x="229" y="10"/>
                  </a:lnTo>
                  <a:cubicBezTo>
                    <a:pt x="232" y="10"/>
                    <a:pt x="235" y="13"/>
                    <a:pt x="235" y="16"/>
                  </a:cubicBezTo>
                  <a:lnTo>
                    <a:pt x="235" y="54"/>
                  </a:lnTo>
                  <a:lnTo>
                    <a:pt x="10" y="54"/>
                  </a:lnTo>
                  <a:lnTo>
                    <a:pt x="10" y="16"/>
                  </a:lnTo>
                  <a:cubicBezTo>
                    <a:pt x="10" y="13"/>
                    <a:pt x="12" y="10"/>
                    <a:pt x="16" y="10"/>
                  </a:cubicBezTo>
                  <a:close/>
                  <a:moveTo>
                    <a:pt x="10" y="189"/>
                  </a:moveTo>
                  <a:lnTo>
                    <a:pt x="10" y="64"/>
                  </a:lnTo>
                  <a:lnTo>
                    <a:pt x="235" y="64"/>
                  </a:lnTo>
                  <a:lnTo>
                    <a:pt x="235" y="246"/>
                  </a:lnTo>
                  <a:lnTo>
                    <a:pt x="235" y="315"/>
                  </a:lnTo>
                  <a:lnTo>
                    <a:pt x="10" y="315"/>
                  </a:lnTo>
                  <a:lnTo>
                    <a:pt x="10" y="189"/>
                  </a:lnTo>
                  <a:close/>
                  <a:moveTo>
                    <a:pt x="245" y="246"/>
                  </a:moveTo>
                  <a:lnTo>
                    <a:pt x="245" y="59"/>
                  </a:lnTo>
                  <a:cubicBezTo>
                    <a:pt x="245" y="59"/>
                    <a:pt x="245" y="59"/>
                    <a:pt x="245" y="59"/>
                  </a:cubicBezTo>
                  <a:lnTo>
                    <a:pt x="245" y="16"/>
                  </a:lnTo>
                  <a:cubicBezTo>
                    <a:pt x="245" y="7"/>
                    <a:pt x="238" y="0"/>
                    <a:pt x="229" y="0"/>
                  </a:cubicBezTo>
                  <a:lnTo>
                    <a:pt x="16" y="0"/>
                  </a:lnTo>
                  <a:cubicBezTo>
                    <a:pt x="7" y="0"/>
                    <a:pt x="0" y="7"/>
                    <a:pt x="0" y="16"/>
                  </a:cubicBezTo>
                  <a:lnTo>
                    <a:pt x="0" y="189"/>
                  </a:lnTo>
                  <a:lnTo>
                    <a:pt x="0" y="320"/>
                  </a:lnTo>
                  <a:cubicBezTo>
                    <a:pt x="0" y="320"/>
                    <a:pt x="0" y="320"/>
                    <a:pt x="0" y="320"/>
                  </a:cubicBezTo>
                  <a:lnTo>
                    <a:pt x="0" y="361"/>
                  </a:lnTo>
                  <a:cubicBezTo>
                    <a:pt x="0" y="370"/>
                    <a:pt x="7" y="377"/>
                    <a:pt x="16" y="377"/>
                  </a:cubicBezTo>
                  <a:lnTo>
                    <a:pt x="229" y="377"/>
                  </a:lnTo>
                  <a:cubicBezTo>
                    <a:pt x="238" y="377"/>
                    <a:pt x="245" y="370"/>
                    <a:pt x="245" y="361"/>
                  </a:cubicBezTo>
                  <a:lnTo>
                    <a:pt x="245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434">
              <a:extLst>
                <a:ext uri="{FF2B5EF4-FFF2-40B4-BE49-F238E27FC236}">
                  <a16:creationId xmlns:a16="http://schemas.microsoft.com/office/drawing/2014/main" id="{99A1EF4A-04FD-4785-8B35-D010EEAB5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269" y="4480430"/>
              <a:ext cx="23813" cy="23813"/>
            </a:xfrm>
            <a:custGeom>
              <a:avLst/>
              <a:gdLst>
                <a:gd name="T0" fmla="*/ 16 w 32"/>
                <a:gd name="T1" fmla="*/ 10 h 32"/>
                <a:gd name="T2" fmla="*/ 23 w 32"/>
                <a:gd name="T3" fmla="*/ 16 h 32"/>
                <a:gd name="T4" fmla="*/ 16 w 32"/>
                <a:gd name="T5" fmla="*/ 23 h 32"/>
                <a:gd name="T6" fmla="*/ 10 w 32"/>
                <a:gd name="T7" fmla="*/ 16 h 32"/>
                <a:gd name="T8" fmla="*/ 16 w 32"/>
                <a:gd name="T9" fmla="*/ 10 h 32"/>
                <a:gd name="T10" fmla="*/ 16 w 32"/>
                <a:gd name="T11" fmla="*/ 32 h 32"/>
                <a:gd name="T12" fmla="*/ 32 w 32"/>
                <a:gd name="T13" fmla="*/ 16 h 32"/>
                <a:gd name="T14" fmla="*/ 16 w 32"/>
                <a:gd name="T15" fmla="*/ 0 h 32"/>
                <a:gd name="T16" fmla="*/ 0 w 32"/>
                <a:gd name="T17" fmla="*/ 16 h 32"/>
                <a:gd name="T18" fmla="*/ 16 w 32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10"/>
                  </a:moveTo>
                  <a:cubicBezTo>
                    <a:pt x="20" y="10"/>
                    <a:pt x="23" y="13"/>
                    <a:pt x="23" y="16"/>
                  </a:cubicBezTo>
                  <a:cubicBezTo>
                    <a:pt x="23" y="20"/>
                    <a:pt x="20" y="23"/>
                    <a:pt x="16" y="23"/>
                  </a:cubicBezTo>
                  <a:cubicBezTo>
                    <a:pt x="12" y="23"/>
                    <a:pt x="10" y="20"/>
                    <a:pt x="10" y="16"/>
                  </a:cubicBezTo>
                  <a:cubicBezTo>
                    <a:pt x="10" y="13"/>
                    <a:pt x="12" y="10"/>
                    <a:pt x="16" y="10"/>
                  </a:cubicBezTo>
                  <a:close/>
                  <a:moveTo>
                    <a:pt x="16" y="32"/>
                  </a:move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435">
              <a:extLst>
                <a:ext uri="{FF2B5EF4-FFF2-40B4-BE49-F238E27FC236}">
                  <a16:creationId xmlns:a16="http://schemas.microsoft.com/office/drawing/2014/main" id="{54B6B2B6-46FA-4081-8925-E77FF7B04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69" y="4488367"/>
              <a:ext cx="73025" cy="7938"/>
            </a:xfrm>
            <a:custGeom>
              <a:avLst/>
              <a:gdLst>
                <a:gd name="T0" fmla="*/ 5 w 95"/>
                <a:gd name="T1" fmla="*/ 9 h 9"/>
                <a:gd name="T2" fmla="*/ 90 w 95"/>
                <a:gd name="T3" fmla="*/ 9 h 9"/>
                <a:gd name="T4" fmla="*/ 95 w 95"/>
                <a:gd name="T5" fmla="*/ 4 h 9"/>
                <a:gd name="T6" fmla="*/ 90 w 95"/>
                <a:gd name="T7" fmla="*/ 0 h 9"/>
                <a:gd name="T8" fmla="*/ 5 w 95"/>
                <a:gd name="T9" fmla="*/ 0 h 9"/>
                <a:gd name="T10" fmla="*/ 0 w 95"/>
                <a:gd name="T11" fmla="*/ 4 h 9"/>
                <a:gd name="T12" fmla="*/ 5 w 9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9">
                  <a:moveTo>
                    <a:pt x="5" y="9"/>
                  </a:moveTo>
                  <a:lnTo>
                    <a:pt x="90" y="9"/>
                  </a:lnTo>
                  <a:cubicBezTo>
                    <a:pt x="92" y="9"/>
                    <a:pt x="95" y="7"/>
                    <a:pt x="95" y="4"/>
                  </a:cubicBezTo>
                  <a:cubicBezTo>
                    <a:pt x="95" y="2"/>
                    <a:pt x="92" y="0"/>
                    <a:pt x="90" y="0"/>
                  </a:cubicBezTo>
                  <a:lnTo>
                    <a:pt x="5" y="0"/>
                  </a:ln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436">
              <a:extLst>
                <a:ext uri="{FF2B5EF4-FFF2-40B4-BE49-F238E27FC236}">
                  <a16:creationId xmlns:a16="http://schemas.microsoft.com/office/drawing/2014/main" id="{5D732E03-8DE9-4B8B-A058-9F48D0818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607" y="4569330"/>
              <a:ext cx="84138" cy="84138"/>
            </a:xfrm>
            <a:custGeom>
              <a:avLst/>
              <a:gdLst>
                <a:gd name="T0" fmla="*/ 73 w 111"/>
                <a:gd name="T1" fmla="*/ 34 h 111"/>
                <a:gd name="T2" fmla="*/ 73 w 111"/>
                <a:gd name="T3" fmla="*/ 0 h 111"/>
                <a:gd name="T4" fmla="*/ 38 w 111"/>
                <a:gd name="T5" fmla="*/ 0 h 111"/>
                <a:gd name="T6" fmla="*/ 38 w 111"/>
                <a:gd name="T7" fmla="*/ 34 h 111"/>
                <a:gd name="T8" fmla="*/ 33 w 111"/>
                <a:gd name="T9" fmla="*/ 38 h 111"/>
                <a:gd name="T10" fmla="*/ 0 w 111"/>
                <a:gd name="T11" fmla="*/ 38 h 111"/>
                <a:gd name="T12" fmla="*/ 0 w 111"/>
                <a:gd name="T13" fmla="*/ 73 h 111"/>
                <a:gd name="T14" fmla="*/ 33 w 111"/>
                <a:gd name="T15" fmla="*/ 73 h 111"/>
                <a:gd name="T16" fmla="*/ 38 w 111"/>
                <a:gd name="T17" fmla="*/ 78 h 111"/>
                <a:gd name="T18" fmla="*/ 38 w 111"/>
                <a:gd name="T19" fmla="*/ 111 h 111"/>
                <a:gd name="T20" fmla="*/ 73 w 111"/>
                <a:gd name="T21" fmla="*/ 111 h 111"/>
                <a:gd name="T22" fmla="*/ 73 w 111"/>
                <a:gd name="T23" fmla="*/ 78 h 111"/>
                <a:gd name="T24" fmla="*/ 77 w 111"/>
                <a:gd name="T25" fmla="*/ 73 h 111"/>
                <a:gd name="T26" fmla="*/ 111 w 111"/>
                <a:gd name="T27" fmla="*/ 73 h 111"/>
                <a:gd name="T28" fmla="*/ 111 w 111"/>
                <a:gd name="T29" fmla="*/ 38 h 111"/>
                <a:gd name="T30" fmla="*/ 77 w 111"/>
                <a:gd name="T31" fmla="*/ 38 h 111"/>
                <a:gd name="T32" fmla="*/ 73 w 111"/>
                <a:gd name="T33" fmla="*/ 3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111">
                  <a:moveTo>
                    <a:pt x="73" y="34"/>
                  </a:moveTo>
                  <a:lnTo>
                    <a:pt x="73" y="0"/>
                  </a:lnTo>
                  <a:lnTo>
                    <a:pt x="38" y="0"/>
                  </a:lnTo>
                  <a:lnTo>
                    <a:pt x="38" y="34"/>
                  </a:lnTo>
                  <a:cubicBezTo>
                    <a:pt x="38" y="36"/>
                    <a:pt x="36" y="38"/>
                    <a:pt x="33" y="38"/>
                  </a:cubicBezTo>
                  <a:lnTo>
                    <a:pt x="0" y="38"/>
                  </a:lnTo>
                  <a:lnTo>
                    <a:pt x="0" y="73"/>
                  </a:lnTo>
                  <a:lnTo>
                    <a:pt x="33" y="73"/>
                  </a:lnTo>
                  <a:cubicBezTo>
                    <a:pt x="36" y="73"/>
                    <a:pt x="38" y="75"/>
                    <a:pt x="38" y="78"/>
                  </a:cubicBezTo>
                  <a:lnTo>
                    <a:pt x="38" y="111"/>
                  </a:lnTo>
                  <a:lnTo>
                    <a:pt x="73" y="111"/>
                  </a:lnTo>
                  <a:lnTo>
                    <a:pt x="73" y="78"/>
                  </a:lnTo>
                  <a:cubicBezTo>
                    <a:pt x="73" y="75"/>
                    <a:pt x="75" y="73"/>
                    <a:pt x="77" y="73"/>
                  </a:cubicBezTo>
                  <a:lnTo>
                    <a:pt x="111" y="73"/>
                  </a:lnTo>
                  <a:lnTo>
                    <a:pt x="111" y="38"/>
                  </a:lnTo>
                  <a:lnTo>
                    <a:pt x="77" y="38"/>
                  </a:lnTo>
                  <a:cubicBezTo>
                    <a:pt x="75" y="38"/>
                    <a:pt x="73" y="36"/>
                    <a:pt x="7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438">
              <a:extLst>
                <a:ext uri="{FF2B5EF4-FFF2-40B4-BE49-F238E27FC236}">
                  <a16:creationId xmlns:a16="http://schemas.microsoft.com/office/drawing/2014/main" id="{70874ABB-DBFE-4785-92D5-FD2BD1AC0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669" y="4561392"/>
              <a:ext cx="100013" cy="100013"/>
            </a:xfrm>
            <a:custGeom>
              <a:avLst/>
              <a:gdLst>
                <a:gd name="T0" fmla="*/ 121 w 131"/>
                <a:gd name="T1" fmla="*/ 82 h 130"/>
                <a:gd name="T2" fmla="*/ 87 w 131"/>
                <a:gd name="T3" fmla="*/ 82 h 130"/>
                <a:gd name="T4" fmla="*/ 83 w 131"/>
                <a:gd name="T5" fmla="*/ 87 h 130"/>
                <a:gd name="T6" fmla="*/ 83 w 131"/>
                <a:gd name="T7" fmla="*/ 120 h 130"/>
                <a:gd name="T8" fmla="*/ 48 w 131"/>
                <a:gd name="T9" fmla="*/ 120 h 130"/>
                <a:gd name="T10" fmla="*/ 48 w 131"/>
                <a:gd name="T11" fmla="*/ 87 h 130"/>
                <a:gd name="T12" fmla="*/ 43 w 131"/>
                <a:gd name="T13" fmla="*/ 82 h 130"/>
                <a:gd name="T14" fmla="*/ 10 w 131"/>
                <a:gd name="T15" fmla="*/ 82 h 130"/>
                <a:gd name="T16" fmla="*/ 10 w 131"/>
                <a:gd name="T17" fmla="*/ 47 h 130"/>
                <a:gd name="T18" fmla="*/ 43 w 131"/>
                <a:gd name="T19" fmla="*/ 47 h 130"/>
                <a:gd name="T20" fmla="*/ 48 w 131"/>
                <a:gd name="T21" fmla="*/ 43 h 130"/>
                <a:gd name="T22" fmla="*/ 48 w 131"/>
                <a:gd name="T23" fmla="*/ 9 h 130"/>
                <a:gd name="T24" fmla="*/ 83 w 131"/>
                <a:gd name="T25" fmla="*/ 9 h 130"/>
                <a:gd name="T26" fmla="*/ 83 w 131"/>
                <a:gd name="T27" fmla="*/ 43 h 130"/>
                <a:gd name="T28" fmla="*/ 87 w 131"/>
                <a:gd name="T29" fmla="*/ 47 h 130"/>
                <a:gd name="T30" fmla="*/ 121 w 131"/>
                <a:gd name="T31" fmla="*/ 47 h 130"/>
                <a:gd name="T32" fmla="*/ 121 w 131"/>
                <a:gd name="T33" fmla="*/ 82 h 130"/>
                <a:gd name="T34" fmla="*/ 126 w 131"/>
                <a:gd name="T35" fmla="*/ 38 h 130"/>
                <a:gd name="T36" fmla="*/ 92 w 131"/>
                <a:gd name="T37" fmla="*/ 38 h 130"/>
                <a:gd name="T38" fmla="*/ 92 w 131"/>
                <a:gd name="T39" fmla="*/ 4 h 130"/>
                <a:gd name="T40" fmla="*/ 87 w 131"/>
                <a:gd name="T41" fmla="*/ 0 h 130"/>
                <a:gd name="T42" fmla="*/ 43 w 131"/>
                <a:gd name="T43" fmla="*/ 0 h 130"/>
                <a:gd name="T44" fmla="*/ 39 w 131"/>
                <a:gd name="T45" fmla="*/ 4 h 130"/>
                <a:gd name="T46" fmla="*/ 39 w 131"/>
                <a:gd name="T47" fmla="*/ 38 h 130"/>
                <a:gd name="T48" fmla="*/ 5 w 131"/>
                <a:gd name="T49" fmla="*/ 38 h 130"/>
                <a:gd name="T50" fmla="*/ 0 w 131"/>
                <a:gd name="T51" fmla="*/ 43 h 130"/>
                <a:gd name="T52" fmla="*/ 0 w 131"/>
                <a:gd name="T53" fmla="*/ 87 h 130"/>
                <a:gd name="T54" fmla="*/ 5 w 131"/>
                <a:gd name="T55" fmla="*/ 91 h 130"/>
                <a:gd name="T56" fmla="*/ 39 w 131"/>
                <a:gd name="T57" fmla="*/ 91 h 130"/>
                <a:gd name="T58" fmla="*/ 39 w 131"/>
                <a:gd name="T59" fmla="*/ 125 h 130"/>
                <a:gd name="T60" fmla="*/ 43 w 131"/>
                <a:gd name="T61" fmla="*/ 130 h 130"/>
                <a:gd name="T62" fmla="*/ 87 w 131"/>
                <a:gd name="T63" fmla="*/ 130 h 130"/>
                <a:gd name="T64" fmla="*/ 92 w 131"/>
                <a:gd name="T65" fmla="*/ 125 h 130"/>
                <a:gd name="T66" fmla="*/ 92 w 131"/>
                <a:gd name="T67" fmla="*/ 91 h 130"/>
                <a:gd name="T68" fmla="*/ 126 w 131"/>
                <a:gd name="T69" fmla="*/ 91 h 130"/>
                <a:gd name="T70" fmla="*/ 131 w 131"/>
                <a:gd name="T71" fmla="*/ 87 h 130"/>
                <a:gd name="T72" fmla="*/ 131 w 131"/>
                <a:gd name="T73" fmla="*/ 43 h 130"/>
                <a:gd name="T74" fmla="*/ 126 w 131"/>
                <a:gd name="T75" fmla="*/ 3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30">
                  <a:moveTo>
                    <a:pt x="121" y="82"/>
                  </a:moveTo>
                  <a:lnTo>
                    <a:pt x="87" y="82"/>
                  </a:lnTo>
                  <a:cubicBezTo>
                    <a:pt x="85" y="82"/>
                    <a:pt x="83" y="84"/>
                    <a:pt x="83" y="87"/>
                  </a:cubicBezTo>
                  <a:lnTo>
                    <a:pt x="83" y="120"/>
                  </a:lnTo>
                  <a:lnTo>
                    <a:pt x="48" y="120"/>
                  </a:lnTo>
                  <a:lnTo>
                    <a:pt x="48" y="87"/>
                  </a:lnTo>
                  <a:cubicBezTo>
                    <a:pt x="48" y="84"/>
                    <a:pt x="46" y="82"/>
                    <a:pt x="43" y="82"/>
                  </a:cubicBezTo>
                  <a:lnTo>
                    <a:pt x="10" y="82"/>
                  </a:lnTo>
                  <a:lnTo>
                    <a:pt x="10" y="47"/>
                  </a:lnTo>
                  <a:lnTo>
                    <a:pt x="43" y="47"/>
                  </a:lnTo>
                  <a:cubicBezTo>
                    <a:pt x="46" y="47"/>
                    <a:pt x="48" y="45"/>
                    <a:pt x="48" y="43"/>
                  </a:cubicBezTo>
                  <a:lnTo>
                    <a:pt x="48" y="9"/>
                  </a:lnTo>
                  <a:lnTo>
                    <a:pt x="83" y="9"/>
                  </a:lnTo>
                  <a:lnTo>
                    <a:pt x="83" y="43"/>
                  </a:lnTo>
                  <a:cubicBezTo>
                    <a:pt x="83" y="45"/>
                    <a:pt x="85" y="47"/>
                    <a:pt x="87" y="47"/>
                  </a:cubicBezTo>
                  <a:lnTo>
                    <a:pt x="121" y="47"/>
                  </a:lnTo>
                  <a:lnTo>
                    <a:pt x="121" y="82"/>
                  </a:lnTo>
                  <a:close/>
                  <a:moveTo>
                    <a:pt x="126" y="38"/>
                  </a:moveTo>
                  <a:lnTo>
                    <a:pt x="92" y="38"/>
                  </a:lnTo>
                  <a:lnTo>
                    <a:pt x="92" y="4"/>
                  </a:lnTo>
                  <a:cubicBezTo>
                    <a:pt x="92" y="2"/>
                    <a:pt x="90" y="0"/>
                    <a:pt x="87" y="0"/>
                  </a:cubicBezTo>
                  <a:lnTo>
                    <a:pt x="43" y="0"/>
                  </a:lnTo>
                  <a:cubicBezTo>
                    <a:pt x="41" y="0"/>
                    <a:pt x="39" y="2"/>
                    <a:pt x="39" y="4"/>
                  </a:cubicBezTo>
                  <a:lnTo>
                    <a:pt x="39" y="38"/>
                  </a:lnTo>
                  <a:lnTo>
                    <a:pt x="5" y="38"/>
                  </a:lnTo>
                  <a:cubicBezTo>
                    <a:pt x="2" y="38"/>
                    <a:pt x="0" y="40"/>
                    <a:pt x="0" y="43"/>
                  </a:cubicBezTo>
                  <a:lnTo>
                    <a:pt x="0" y="87"/>
                  </a:lnTo>
                  <a:cubicBezTo>
                    <a:pt x="0" y="89"/>
                    <a:pt x="2" y="91"/>
                    <a:pt x="5" y="91"/>
                  </a:cubicBezTo>
                  <a:lnTo>
                    <a:pt x="39" y="91"/>
                  </a:lnTo>
                  <a:lnTo>
                    <a:pt x="39" y="125"/>
                  </a:lnTo>
                  <a:cubicBezTo>
                    <a:pt x="39" y="128"/>
                    <a:pt x="41" y="130"/>
                    <a:pt x="43" y="130"/>
                  </a:cubicBezTo>
                  <a:lnTo>
                    <a:pt x="87" y="130"/>
                  </a:lnTo>
                  <a:cubicBezTo>
                    <a:pt x="90" y="130"/>
                    <a:pt x="92" y="128"/>
                    <a:pt x="92" y="125"/>
                  </a:cubicBezTo>
                  <a:lnTo>
                    <a:pt x="92" y="91"/>
                  </a:lnTo>
                  <a:lnTo>
                    <a:pt x="126" y="91"/>
                  </a:lnTo>
                  <a:cubicBezTo>
                    <a:pt x="128" y="91"/>
                    <a:pt x="131" y="89"/>
                    <a:pt x="131" y="87"/>
                  </a:cubicBezTo>
                  <a:lnTo>
                    <a:pt x="131" y="43"/>
                  </a:lnTo>
                  <a:cubicBezTo>
                    <a:pt x="131" y="40"/>
                    <a:pt x="128" y="38"/>
                    <a:pt x="12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40917" y="2208745"/>
            <a:ext cx="2859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Valoriser l'aventure entrepreneuriale en oncologie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0088" y="1810931"/>
            <a:ext cx="3137600" cy="15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400" dirty="0"/>
          </a:p>
          <a:p>
            <a:pPr algn="ctr"/>
            <a:r>
              <a:rPr lang="fr-FR" sz="2400" dirty="0"/>
              <a:t>Formation &amp; accompagnement à la création d'entreprise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712150" y="2160929"/>
            <a:ext cx="3745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Accélérer le développement des entreprises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6260" y="914400"/>
            <a:ext cx="7895303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B400FFF0-C211-4E98-9D65-37AED5E436E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0" b="38379"/>
          <a:stretch/>
        </p:blipFill>
        <p:spPr>
          <a:xfrm>
            <a:off x="4531879" y="1092926"/>
            <a:ext cx="6545724" cy="780546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8C040202-D954-4F88-8286-F841D7C2A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" r="21805" b="76930"/>
          <a:stretch/>
        </p:blipFill>
        <p:spPr>
          <a:xfrm>
            <a:off x="4725289" y="5322010"/>
            <a:ext cx="6336358" cy="826209"/>
          </a:xfrm>
          <a:prstGeom prst="rect">
            <a:avLst/>
          </a:prstGeom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68B0E465-FE6F-4D0B-9EAC-85C9244A584E}"/>
              </a:ext>
            </a:extLst>
          </p:cNvPr>
          <p:cNvSpPr txBox="1"/>
          <p:nvPr/>
        </p:nvSpPr>
        <p:spPr>
          <a:xfrm>
            <a:off x="4908797" y="2106463"/>
            <a:ext cx="6722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19 &amp; 20 OCTOBRE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En ligne et gratuit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120 participants connectés / jour</a:t>
            </a:r>
          </a:p>
        </p:txBody>
      </p:sp>
    </p:spTree>
    <p:extLst>
      <p:ext uri="{BB962C8B-B14F-4D97-AF65-F5344CB8AC3E}">
        <p14:creationId xmlns:p14="http://schemas.microsoft.com/office/powerpoint/2010/main" val="24637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Actions d’OncoSTART</a:t>
            </a:r>
          </a:p>
        </p:txBody>
      </p:sp>
      <p:graphicFrame>
        <p:nvGraphicFramePr>
          <p:cNvPr id="83" name="Tableau 82"/>
          <p:cNvGraphicFramePr>
            <a:graphicFrameLocks noGrp="1"/>
          </p:cNvGraphicFramePr>
          <p:nvPr/>
        </p:nvGraphicFramePr>
        <p:xfrm>
          <a:off x="637953" y="1105782"/>
          <a:ext cx="10792047" cy="5624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4075">
                  <a:extLst>
                    <a:ext uri="{9D8B030D-6E8A-4147-A177-3AD203B41FA5}">
                      <a16:colId xmlns:a16="http://schemas.microsoft.com/office/drawing/2014/main" val="2981397585"/>
                    </a:ext>
                  </a:extLst>
                </a:gridCol>
                <a:gridCol w="3986162">
                  <a:extLst>
                    <a:ext uri="{9D8B030D-6E8A-4147-A177-3AD203B41FA5}">
                      <a16:colId xmlns:a16="http://schemas.microsoft.com/office/drawing/2014/main" val="497375095"/>
                    </a:ext>
                  </a:extLst>
                </a:gridCol>
                <a:gridCol w="3711810">
                  <a:extLst>
                    <a:ext uri="{9D8B030D-6E8A-4147-A177-3AD203B41FA5}">
                      <a16:colId xmlns:a16="http://schemas.microsoft.com/office/drawing/2014/main" val="2505219113"/>
                    </a:ext>
                  </a:extLst>
                </a:gridCol>
              </a:tblGrid>
              <a:tr h="981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1. Sensibilisation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7B0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2. Formation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9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3. Accélération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B3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81700"/>
                  </a:ext>
                </a:extLst>
              </a:tr>
              <a:tr h="4643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B0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9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B3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650206"/>
                  </a:ext>
                </a:extLst>
              </a:tr>
            </a:tbl>
          </a:graphicData>
        </a:graphic>
      </p:graphicFrame>
      <p:pic>
        <p:nvPicPr>
          <p:cNvPr id="84" name="Image 8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4173" y="3965749"/>
            <a:ext cx="987353" cy="2149538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02964" y="3280356"/>
            <a:ext cx="987353" cy="3219250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08190" y="4995436"/>
            <a:ext cx="987353" cy="1498205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9462" y="4413628"/>
            <a:ext cx="987353" cy="1804831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5932" y="5448668"/>
            <a:ext cx="987353" cy="1224751"/>
          </a:xfrm>
          <a:prstGeom prst="rect">
            <a:avLst/>
          </a:prstGeom>
        </p:spPr>
      </p:pic>
      <p:sp>
        <p:nvSpPr>
          <p:cNvPr id="89" name="Triangle rectangle 88"/>
          <p:cNvSpPr/>
          <p:nvPr/>
        </p:nvSpPr>
        <p:spPr>
          <a:xfrm flipH="1">
            <a:off x="625249" y="5080524"/>
            <a:ext cx="10792047" cy="163718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0" name="Connecteur droit 89"/>
          <p:cNvCxnSpPr/>
          <p:nvPr/>
        </p:nvCxnSpPr>
        <p:spPr>
          <a:xfrm>
            <a:off x="7714955" y="1114648"/>
            <a:ext cx="0" cy="5616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4295779" y="6231159"/>
            <a:ext cx="3463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161A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Maturité des compétences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668719" y="6231159"/>
            <a:ext cx="3062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161A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Maturité des projets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9576031" y="2954177"/>
            <a:ext cx="1802225" cy="369332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OncoNetworking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908293" y="3542702"/>
            <a:ext cx="1520430" cy="369332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OncoBooster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418291" y="5042589"/>
            <a:ext cx="1712135" cy="369332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OncoStartupper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566195" y="3614107"/>
            <a:ext cx="1952393" cy="369332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OncoEntrepreneur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693507" y="4001411"/>
            <a:ext cx="1760867" cy="369332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OncoNumérique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9" name="Group 740"/>
          <p:cNvGrpSpPr/>
          <p:nvPr/>
        </p:nvGrpSpPr>
        <p:grpSpPr>
          <a:xfrm rot="2740365" flipH="1">
            <a:off x="4448982" y="5169935"/>
            <a:ext cx="574530" cy="592856"/>
            <a:chOff x="1871333" y="2522497"/>
            <a:chExt cx="1106424" cy="1106424"/>
          </a:xfrm>
          <a:solidFill>
            <a:srgbClr val="161A22"/>
          </a:solidFill>
        </p:grpSpPr>
        <p:sp>
          <p:nvSpPr>
            <p:cNvPr id="100" name="Oval 786"/>
            <p:cNvSpPr>
              <a:spLocks noChangeAspect="1"/>
            </p:cNvSpPr>
            <p:nvPr/>
          </p:nvSpPr>
          <p:spPr>
            <a:xfrm>
              <a:off x="1871333" y="2522497"/>
              <a:ext cx="1106424" cy="110642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val 787"/>
            <p:cNvSpPr>
              <a:spLocks noChangeAspect="1"/>
            </p:cNvSpPr>
            <p:nvPr/>
          </p:nvSpPr>
          <p:spPr>
            <a:xfrm>
              <a:off x="1967345" y="2618509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2" name="Diploma" descr="{&quot;Key&quot;:&quot;POWER_USER_SHAPE_ICON&quot;,&quot;Value&quot;:&quot;POWER_USER_SHAPE_ICON_STYLE_1&quot;}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547986" y="5308857"/>
            <a:ext cx="361250" cy="310440"/>
          </a:xfrm>
          <a:custGeom>
            <a:avLst/>
            <a:gdLst>
              <a:gd name="T0" fmla="*/ 108 w 592"/>
              <a:gd name="T1" fmla="*/ 278 h 490"/>
              <a:gd name="T2" fmla="*/ 108 w 592"/>
              <a:gd name="T3" fmla="*/ 386 h 490"/>
              <a:gd name="T4" fmla="*/ 293 w 592"/>
              <a:gd name="T5" fmla="*/ 489 h 490"/>
              <a:gd name="T6" fmla="*/ 483 w 592"/>
              <a:gd name="T7" fmla="*/ 386 h 490"/>
              <a:gd name="T8" fmla="*/ 483 w 592"/>
              <a:gd name="T9" fmla="*/ 278 h 490"/>
              <a:gd name="T10" fmla="*/ 293 w 592"/>
              <a:gd name="T11" fmla="*/ 381 h 490"/>
              <a:gd name="T12" fmla="*/ 108 w 592"/>
              <a:gd name="T13" fmla="*/ 278 h 490"/>
              <a:gd name="T14" fmla="*/ 293 w 592"/>
              <a:gd name="T15" fmla="*/ 0 h 490"/>
              <a:gd name="T16" fmla="*/ 0 w 592"/>
              <a:gd name="T17" fmla="*/ 165 h 490"/>
              <a:gd name="T18" fmla="*/ 293 w 592"/>
              <a:gd name="T19" fmla="*/ 324 h 490"/>
              <a:gd name="T20" fmla="*/ 535 w 592"/>
              <a:gd name="T21" fmla="*/ 196 h 490"/>
              <a:gd name="T22" fmla="*/ 535 w 592"/>
              <a:gd name="T23" fmla="*/ 381 h 490"/>
              <a:gd name="T24" fmla="*/ 591 w 592"/>
              <a:gd name="T25" fmla="*/ 381 h 490"/>
              <a:gd name="T26" fmla="*/ 591 w 592"/>
              <a:gd name="T27" fmla="*/ 165 h 490"/>
              <a:gd name="T28" fmla="*/ 293 w 592"/>
              <a:gd name="T29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2" h="490">
                <a:moveTo>
                  <a:pt x="108" y="278"/>
                </a:moveTo>
                <a:lnTo>
                  <a:pt x="108" y="386"/>
                </a:lnTo>
                <a:lnTo>
                  <a:pt x="293" y="489"/>
                </a:lnTo>
                <a:lnTo>
                  <a:pt x="483" y="386"/>
                </a:lnTo>
                <a:lnTo>
                  <a:pt x="483" y="278"/>
                </a:lnTo>
                <a:lnTo>
                  <a:pt x="293" y="381"/>
                </a:lnTo>
                <a:lnTo>
                  <a:pt x="108" y="278"/>
                </a:lnTo>
                <a:close/>
                <a:moveTo>
                  <a:pt x="293" y="0"/>
                </a:moveTo>
                <a:lnTo>
                  <a:pt x="0" y="165"/>
                </a:lnTo>
                <a:lnTo>
                  <a:pt x="293" y="324"/>
                </a:lnTo>
                <a:lnTo>
                  <a:pt x="535" y="196"/>
                </a:lnTo>
                <a:lnTo>
                  <a:pt x="535" y="381"/>
                </a:lnTo>
                <a:lnTo>
                  <a:pt x="591" y="381"/>
                </a:lnTo>
                <a:lnTo>
                  <a:pt x="591" y="165"/>
                </a:lnTo>
                <a:lnTo>
                  <a:pt x="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" name="Group 740"/>
          <p:cNvGrpSpPr/>
          <p:nvPr/>
        </p:nvGrpSpPr>
        <p:grpSpPr>
          <a:xfrm rot="2740365" flipH="1">
            <a:off x="8477018" y="4205632"/>
            <a:ext cx="574530" cy="592856"/>
            <a:chOff x="1871333" y="2522497"/>
            <a:chExt cx="1106424" cy="1106424"/>
          </a:xfrm>
          <a:solidFill>
            <a:srgbClr val="161A22"/>
          </a:solidFill>
        </p:grpSpPr>
        <p:sp>
          <p:nvSpPr>
            <p:cNvPr id="104" name="Oval 786"/>
            <p:cNvSpPr>
              <a:spLocks noChangeAspect="1"/>
            </p:cNvSpPr>
            <p:nvPr/>
          </p:nvSpPr>
          <p:spPr>
            <a:xfrm>
              <a:off x="1871333" y="2522497"/>
              <a:ext cx="1106424" cy="110642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val 787"/>
            <p:cNvSpPr>
              <a:spLocks noChangeAspect="1"/>
            </p:cNvSpPr>
            <p:nvPr/>
          </p:nvSpPr>
          <p:spPr>
            <a:xfrm>
              <a:off x="1967345" y="2618509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6" name="Group 740"/>
          <p:cNvGrpSpPr/>
          <p:nvPr/>
        </p:nvGrpSpPr>
        <p:grpSpPr>
          <a:xfrm rot="2740365" flipH="1">
            <a:off x="6387674" y="4657915"/>
            <a:ext cx="574530" cy="592856"/>
            <a:chOff x="1871333" y="2522497"/>
            <a:chExt cx="1106424" cy="1106424"/>
          </a:xfrm>
          <a:solidFill>
            <a:srgbClr val="161A22"/>
          </a:solidFill>
        </p:grpSpPr>
        <p:sp>
          <p:nvSpPr>
            <p:cNvPr id="107" name="Oval 786"/>
            <p:cNvSpPr>
              <a:spLocks noChangeAspect="1"/>
            </p:cNvSpPr>
            <p:nvPr/>
          </p:nvSpPr>
          <p:spPr>
            <a:xfrm>
              <a:off x="1871333" y="2522497"/>
              <a:ext cx="1106424" cy="110642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val 787"/>
            <p:cNvSpPr>
              <a:spLocks noChangeAspect="1"/>
            </p:cNvSpPr>
            <p:nvPr/>
          </p:nvSpPr>
          <p:spPr>
            <a:xfrm>
              <a:off x="1967345" y="2618509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9" name="Arrow16" descr="{&quot;Key&quot;:&quot;POWER_USER_SHAPE_ICON&quot;,&quot;Value&quot;:&quot;POWER_USER_SHAPE_ICON_STYLE_1&quot;}"/>
          <p:cNvGrpSpPr>
            <a:grpSpLocks noChangeAspect="1"/>
          </p:cNvGrpSpPr>
          <p:nvPr/>
        </p:nvGrpSpPr>
        <p:grpSpPr>
          <a:xfrm flipV="1">
            <a:off x="8592798" y="4393184"/>
            <a:ext cx="377747" cy="275584"/>
            <a:chOff x="2308413" y="4961959"/>
            <a:chExt cx="2131592" cy="1555093"/>
          </a:xfrm>
          <a:solidFill>
            <a:schemeClr val="bg1"/>
          </a:solidFill>
        </p:grpSpPr>
        <p:sp>
          <p:nvSpPr>
            <p:cNvPr id="110" name="Freeform: Shape 49">
              <a:extLst>
                <a:ext uri="{FF2B5EF4-FFF2-40B4-BE49-F238E27FC236}">
                  <a16:creationId xmlns:a16="http://schemas.microsoft.com/office/drawing/2014/main" id="{22C55253-B65D-4A4B-BBC8-F760869A21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08413" y="4961959"/>
              <a:ext cx="1937378" cy="1075380"/>
            </a:xfrm>
            <a:custGeom>
              <a:avLst/>
              <a:gdLst>
                <a:gd name="connsiteX0" fmla="*/ 872112 w 1937378"/>
                <a:gd name="connsiteY0" fmla="*/ 1720 h 1075380"/>
                <a:gd name="connsiteX1" fmla="*/ 1195328 w 1937378"/>
                <a:gd name="connsiteY1" fmla="*/ 67908 h 1075380"/>
                <a:gd name="connsiteX2" fmla="*/ 1937378 w 1937378"/>
                <a:gd name="connsiteY2" fmla="*/ 1059920 h 1075380"/>
                <a:gd name="connsiteX3" fmla="*/ 1688481 w 1937378"/>
                <a:gd name="connsiteY3" fmla="*/ 1075380 h 1075380"/>
                <a:gd name="connsiteX4" fmla="*/ 1110201 w 1937378"/>
                <a:gd name="connsiteY4" fmla="*/ 302305 h 1075380"/>
                <a:gd name="connsiteX5" fmla="*/ 170602 w 1937378"/>
                <a:gd name="connsiteY5" fmla="*/ 524131 h 1075380"/>
                <a:gd name="connsiteX6" fmla="*/ 170077 w 1937378"/>
                <a:gd name="connsiteY6" fmla="*/ 523633 h 1075380"/>
                <a:gd name="connsiteX7" fmla="*/ 223606 w 1937378"/>
                <a:gd name="connsiteY7" fmla="*/ 271356 h 1075380"/>
                <a:gd name="connsiteX8" fmla="*/ 0 w 1937378"/>
                <a:gd name="connsiteY8" fmla="*/ 343118 h 1075380"/>
                <a:gd name="connsiteX9" fmla="*/ 112942 w 1937378"/>
                <a:gd name="connsiteY9" fmla="*/ 240321 h 1075380"/>
                <a:gd name="connsiteX10" fmla="*/ 872112 w 1937378"/>
                <a:gd name="connsiteY10" fmla="*/ 1720 h 107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7378" h="1075380">
                  <a:moveTo>
                    <a:pt x="872112" y="1720"/>
                  </a:moveTo>
                  <a:cubicBezTo>
                    <a:pt x="980787" y="7729"/>
                    <a:pt x="1089645" y="29527"/>
                    <a:pt x="1195328" y="67908"/>
                  </a:cubicBezTo>
                  <a:cubicBezTo>
                    <a:pt x="1618060" y="221432"/>
                    <a:pt x="1909496" y="611038"/>
                    <a:pt x="1937378" y="1059920"/>
                  </a:cubicBezTo>
                  <a:lnTo>
                    <a:pt x="1688481" y="1075380"/>
                  </a:lnTo>
                  <a:cubicBezTo>
                    <a:pt x="1666752" y="725566"/>
                    <a:pt x="1439637" y="421946"/>
                    <a:pt x="1110201" y="302305"/>
                  </a:cubicBezTo>
                  <a:cubicBezTo>
                    <a:pt x="780766" y="182664"/>
                    <a:pt x="411744" y="269784"/>
                    <a:pt x="170602" y="524131"/>
                  </a:cubicBezTo>
                  <a:lnTo>
                    <a:pt x="170077" y="523633"/>
                  </a:lnTo>
                  <a:lnTo>
                    <a:pt x="223606" y="271356"/>
                  </a:lnTo>
                  <a:lnTo>
                    <a:pt x="0" y="343118"/>
                  </a:lnTo>
                  <a:lnTo>
                    <a:pt x="112942" y="240321"/>
                  </a:lnTo>
                  <a:cubicBezTo>
                    <a:pt x="329880" y="70359"/>
                    <a:pt x="600424" y="-13304"/>
                    <a:pt x="872112" y="17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riangle isocèle 110"/>
            <p:cNvSpPr>
              <a:spLocks noChangeAspect="1"/>
            </p:cNvSpPr>
            <p:nvPr/>
          </p:nvSpPr>
          <p:spPr>
            <a:xfrm rot="10800000">
              <a:off x="3781391" y="5949280"/>
              <a:ext cx="658614" cy="567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Bolt3" descr="{&quot;Key&quot;:&quot;POWER_USER_SHAPE_ICON&quot;,&quot;Value&quot;:&quot;POWER_USER_SHAPE_ICON_STYLE_1&quot;}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8663995" y="4317661"/>
            <a:ext cx="158067" cy="252908"/>
          </a:xfrm>
          <a:custGeom>
            <a:avLst/>
            <a:gdLst>
              <a:gd name="T0" fmla="*/ 132 w 511"/>
              <a:gd name="T1" fmla="*/ 773 h 815"/>
              <a:gd name="T2" fmla="*/ 212 w 511"/>
              <a:gd name="T3" fmla="*/ 474 h 815"/>
              <a:gd name="T4" fmla="*/ 32 w 511"/>
              <a:gd name="T5" fmla="*/ 474 h 815"/>
              <a:gd name="T6" fmla="*/ 13 w 511"/>
              <a:gd name="T7" fmla="*/ 435 h 815"/>
              <a:gd name="T8" fmla="*/ 336 w 511"/>
              <a:gd name="T9" fmla="*/ 21 h 815"/>
              <a:gd name="T10" fmla="*/ 379 w 511"/>
              <a:gd name="T11" fmla="*/ 42 h 815"/>
              <a:gd name="T12" fmla="*/ 299 w 511"/>
              <a:gd name="T13" fmla="*/ 341 h 815"/>
              <a:gd name="T14" fmla="*/ 479 w 511"/>
              <a:gd name="T15" fmla="*/ 341 h 815"/>
              <a:gd name="T16" fmla="*/ 499 w 511"/>
              <a:gd name="T17" fmla="*/ 380 h 815"/>
              <a:gd name="T18" fmla="*/ 176 w 511"/>
              <a:gd name="T19" fmla="*/ 794 h 815"/>
              <a:gd name="T20" fmla="*/ 132 w 511"/>
              <a:gd name="T21" fmla="*/ 773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1" h="815">
                <a:moveTo>
                  <a:pt x="132" y="773"/>
                </a:moveTo>
                <a:lnTo>
                  <a:pt x="212" y="474"/>
                </a:lnTo>
                <a:lnTo>
                  <a:pt x="32" y="474"/>
                </a:lnTo>
                <a:cubicBezTo>
                  <a:pt x="12" y="474"/>
                  <a:pt x="0" y="450"/>
                  <a:pt x="13" y="435"/>
                </a:cubicBezTo>
                <a:lnTo>
                  <a:pt x="336" y="21"/>
                </a:lnTo>
                <a:cubicBezTo>
                  <a:pt x="352" y="0"/>
                  <a:pt x="386" y="17"/>
                  <a:pt x="379" y="42"/>
                </a:cubicBezTo>
                <a:lnTo>
                  <a:pt x="299" y="341"/>
                </a:lnTo>
                <a:lnTo>
                  <a:pt x="479" y="341"/>
                </a:lnTo>
                <a:cubicBezTo>
                  <a:pt x="500" y="341"/>
                  <a:pt x="511" y="365"/>
                  <a:pt x="499" y="380"/>
                </a:cubicBezTo>
                <a:lnTo>
                  <a:pt x="176" y="794"/>
                </a:lnTo>
                <a:cubicBezTo>
                  <a:pt x="159" y="815"/>
                  <a:pt x="125" y="798"/>
                  <a:pt x="132" y="7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3" name="Group 740"/>
          <p:cNvGrpSpPr/>
          <p:nvPr/>
        </p:nvGrpSpPr>
        <p:grpSpPr>
          <a:xfrm rot="2740365" flipH="1">
            <a:off x="10361601" y="3624491"/>
            <a:ext cx="574530" cy="592856"/>
            <a:chOff x="1871333" y="2522497"/>
            <a:chExt cx="1106424" cy="1106424"/>
          </a:xfrm>
          <a:solidFill>
            <a:srgbClr val="161A22"/>
          </a:solidFill>
        </p:grpSpPr>
        <p:sp>
          <p:nvSpPr>
            <p:cNvPr id="114" name="Oval 786"/>
            <p:cNvSpPr>
              <a:spLocks noChangeAspect="1"/>
            </p:cNvSpPr>
            <p:nvPr/>
          </p:nvSpPr>
          <p:spPr>
            <a:xfrm>
              <a:off x="1871333" y="2522497"/>
              <a:ext cx="1106424" cy="110642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787"/>
            <p:cNvSpPr>
              <a:spLocks noChangeAspect="1"/>
            </p:cNvSpPr>
            <p:nvPr/>
          </p:nvSpPr>
          <p:spPr>
            <a:xfrm>
              <a:off x="1967345" y="2618509"/>
              <a:ext cx="914400" cy="9144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6" name="Group 740"/>
          <p:cNvGrpSpPr/>
          <p:nvPr/>
        </p:nvGrpSpPr>
        <p:grpSpPr>
          <a:xfrm rot="2740365" flipH="1">
            <a:off x="1962179" y="5596885"/>
            <a:ext cx="574530" cy="592856"/>
            <a:chOff x="1871333" y="2522497"/>
            <a:chExt cx="1106424" cy="1106424"/>
          </a:xfrm>
          <a:solidFill>
            <a:srgbClr val="161A22"/>
          </a:solidFill>
        </p:grpSpPr>
        <p:sp>
          <p:nvSpPr>
            <p:cNvPr id="117" name="Oval 786"/>
            <p:cNvSpPr>
              <a:spLocks noChangeAspect="1"/>
            </p:cNvSpPr>
            <p:nvPr/>
          </p:nvSpPr>
          <p:spPr>
            <a:xfrm>
              <a:off x="1871333" y="2522497"/>
              <a:ext cx="1106424" cy="110642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Oval 787"/>
            <p:cNvSpPr>
              <a:spLocks noChangeAspect="1"/>
            </p:cNvSpPr>
            <p:nvPr/>
          </p:nvSpPr>
          <p:spPr>
            <a:xfrm>
              <a:off x="1967345" y="2618509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9" name="Rocket3" descr="{&quot;Key&quot;:&quot;POWER_USER_SHAPE_ICON&quot;,&quot;Value&quot;:&quot;POWER_USER_SHAPE_ICON_STYLE_1&quot;}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2068925" y="5748907"/>
            <a:ext cx="335833" cy="337184"/>
          </a:xfrm>
          <a:custGeom>
            <a:avLst/>
            <a:gdLst>
              <a:gd name="T0" fmla="*/ 143 w 161"/>
              <a:gd name="T1" fmla="*/ 0 h 161"/>
              <a:gd name="T2" fmla="*/ 56 w 161"/>
              <a:gd name="T3" fmla="*/ 50 h 161"/>
              <a:gd name="T4" fmla="*/ 36 w 161"/>
              <a:gd name="T5" fmla="*/ 50 h 161"/>
              <a:gd name="T6" fmla="*/ 8 w 161"/>
              <a:gd name="T7" fmla="*/ 72 h 161"/>
              <a:gd name="T8" fmla="*/ 0 w 161"/>
              <a:gd name="T9" fmla="*/ 87 h 161"/>
              <a:gd name="T10" fmla="*/ 18 w 161"/>
              <a:gd name="T11" fmla="*/ 87 h 161"/>
              <a:gd name="T12" fmla="*/ 36 w 161"/>
              <a:gd name="T13" fmla="*/ 87 h 161"/>
              <a:gd name="T14" fmla="*/ 55 w 161"/>
              <a:gd name="T15" fmla="*/ 106 h 161"/>
              <a:gd name="T16" fmla="*/ 74 w 161"/>
              <a:gd name="T17" fmla="*/ 125 h 161"/>
              <a:gd name="T18" fmla="*/ 74 w 161"/>
              <a:gd name="T19" fmla="*/ 143 h 161"/>
              <a:gd name="T20" fmla="*/ 74 w 161"/>
              <a:gd name="T21" fmla="*/ 161 h 161"/>
              <a:gd name="T22" fmla="*/ 89 w 161"/>
              <a:gd name="T23" fmla="*/ 153 h 161"/>
              <a:gd name="T24" fmla="*/ 111 w 161"/>
              <a:gd name="T25" fmla="*/ 125 h 161"/>
              <a:gd name="T26" fmla="*/ 111 w 161"/>
              <a:gd name="T27" fmla="*/ 104 h 161"/>
              <a:gd name="T28" fmla="*/ 161 w 161"/>
              <a:gd name="T29" fmla="*/ 18 h 161"/>
              <a:gd name="T30" fmla="*/ 161 w 161"/>
              <a:gd name="T31" fmla="*/ 0 h 161"/>
              <a:gd name="T32" fmla="*/ 143 w 161"/>
              <a:gd name="T33" fmla="*/ 0 h 161"/>
              <a:gd name="T34" fmla="*/ 111 w 161"/>
              <a:gd name="T35" fmla="*/ 37 h 161"/>
              <a:gd name="T36" fmla="*/ 124 w 161"/>
              <a:gd name="T37" fmla="*/ 50 h 161"/>
              <a:gd name="T38" fmla="*/ 124 w 161"/>
              <a:gd name="T39" fmla="*/ 50 h 161"/>
              <a:gd name="T40" fmla="*/ 111 w 161"/>
              <a:gd name="T41" fmla="*/ 62 h 161"/>
              <a:gd name="T42" fmla="*/ 111 w 161"/>
              <a:gd name="T43" fmla="*/ 62 h 161"/>
              <a:gd name="T44" fmla="*/ 99 w 161"/>
              <a:gd name="T45" fmla="*/ 50 h 161"/>
              <a:gd name="T46" fmla="*/ 99 w 161"/>
              <a:gd name="T47" fmla="*/ 50 h 161"/>
              <a:gd name="T48" fmla="*/ 111 w 161"/>
              <a:gd name="T49" fmla="*/ 37 h 161"/>
              <a:gd name="T50" fmla="*/ 30 w 161"/>
              <a:gd name="T51" fmla="*/ 112 h 161"/>
              <a:gd name="T52" fmla="*/ 24 w 161"/>
              <a:gd name="T53" fmla="*/ 118 h 161"/>
              <a:gd name="T54" fmla="*/ 11 w 161"/>
              <a:gd name="T55" fmla="*/ 150 h 161"/>
              <a:gd name="T56" fmla="*/ 42 w 161"/>
              <a:gd name="T57" fmla="*/ 137 h 161"/>
              <a:gd name="T58" fmla="*/ 49 w 161"/>
              <a:gd name="T59" fmla="*/ 131 h 161"/>
              <a:gd name="T60" fmla="*/ 30 w 161"/>
              <a:gd name="T61" fmla="*/ 11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1" h="161">
                <a:moveTo>
                  <a:pt x="143" y="0"/>
                </a:moveTo>
                <a:cubicBezTo>
                  <a:pt x="116" y="0"/>
                  <a:pt x="80" y="18"/>
                  <a:pt x="56" y="50"/>
                </a:cubicBezTo>
                <a:lnTo>
                  <a:pt x="36" y="50"/>
                </a:lnTo>
                <a:cubicBezTo>
                  <a:pt x="22" y="50"/>
                  <a:pt x="13" y="60"/>
                  <a:pt x="8" y="72"/>
                </a:cubicBezTo>
                <a:lnTo>
                  <a:pt x="0" y="87"/>
                </a:lnTo>
                <a:lnTo>
                  <a:pt x="18" y="87"/>
                </a:lnTo>
                <a:lnTo>
                  <a:pt x="36" y="87"/>
                </a:lnTo>
                <a:lnTo>
                  <a:pt x="55" y="106"/>
                </a:lnTo>
                <a:lnTo>
                  <a:pt x="74" y="125"/>
                </a:lnTo>
                <a:lnTo>
                  <a:pt x="74" y="143"/>
                </a:lnTo>
                <a:lnTo>
                  <a:pt x="74" y="161"/>
                </a:lnTo>
                <a:lnTo>
                  <a:pt x="89" y="153"/>
                </a:lnTo>
                <a:cubicBezTo>
                  <a:pt x="100" y="147"/>
                  <a:pt x="111" y="139"/>
                  <a:pt x="111" y="125"/>
                </a:cubicBezTo>
                <a:lnTo>
                  <a:pt x="111" y="104"/>
                </a:lnTo>
                <a:cubicBezTo>
                  <a:pt x="143" y="80"/>
                  <a:pt x="161" y="44"/>
                  <a:pt x="161" y="18"/>
                </a:cubicBezTo>
                <a:lnTo>
                  <a:pt x="161" y="0"/>
                </a:lnTo>
                <a:lnTo>
                  <a:pt x="143" y="0"/>
                </a:lnTo>
                <a:close/>
                <a:moveTo>
                  <a:pt x="111" y="37"/>
                </a:moveTo>
                <a:cubicBezTo>
                  <a:pt x="118" y="37"/>
                  <a:pt x="124" y="43"/>
                  <a:pt x="124" y="50"/>
                </a:cubicBezTo>
                <a:lnTo>
                  <a:pt x="124" y="50"/>
                </a:lnTo>
                <a:cubicBezTo>
                  <a:pt x="124" y="56"/>
                  <a:pt x="118" y="62"/>
                  <a:pt x="111" y="62"/>
                </a:cubicBezTo>
                <a:lnTo>
                  <a:pt x="111" y="62"/>
                </a:lnTo>
                <a:cubicBezTo>
                  <a:pt x="104" y="62"/>
                  <a:pt x="99" y="56"/>
                  <a:pt x="99" y="50"/>
                </a:cubicBezTo>
                <a:lnTo>
                  <a:pt x="99" y="50"/>
                </a:lnTo>
                <a:cubicBezTo>
                  <a:pt x="99" y="43"/>
                  <a:pt x="104" y="37"/>
                  <a:pt x="111" y="37"/>
                </a:cubicBezTo>
                <a:close/>
                <a:moveTo>
                  <a:pt x="30" y="112"/>
                </a:moveTo>
                <a:lnTo>
                  <a:pt x="24" y="118"/>
                </a:lnTo>
                <a:cubicBezTo>
                  <a:pt x="14" y="127"/>
                  <a:pt x="11" y="150"/>
                  <a:pt x="11" y="150"/>
                </a:cubicBezTo>
                <a:cubicBezTo>
                  <a:pt x="11" y="150"/>
                  <a:pt x="32" y="147"/>
                  <a:pt x="42" y="137"/>
                </a:cubicBezTo>
                <a:lnTo>
                  <a:pt x="49" y="131"/>
                </a:lnTo>
                <a:lnTo>
                  <a:pt x="30" y="11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0" name="Exchange2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416909" y="3639675"/>
            <a:ext cx="463914" cy="455725"/>
            <a:chOff x="5366300" y="2276147"/>
            <a:chExt cx="2178093" cy="2139644"/>
          </a:xfrm>
          <a:solidFill>
            <a:schemeClr val="bg1"/>
          </a:solidFill>
        </p:grpSpPr>
        <p:sp>
          <p:nvSpPr>
            <p:cNvPr id="121" name="User"/>
            <p:cNvSpPr>
              <a:spLocks noChangeAspect="1"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5649105" y="3193564"/>
              <a:ext cx="674334" cy="722634"/>
            </a:xfrm>
            <a:custGeom>
              <a:avLst/>
              <a:gdLst>
                <a:gd name="T0" fmla="*/ 483 w 966"/>
                <a:gd name="T1" fmla="*/ 0 h 1033"/>
                <a:gd name="T2" fmla="*/ 226 w 966"/>
                <a:gd name="T3" fmla="*/ 258 h 1033"/>
                <a:gd name="T4" fmla="*/ 483 w 966"/>
                <a:gd name="T5" fmla="*/ 516 h 1033"/>
                <a:gd name="T6" fmla="*/ 740 w 966"/>
                <a:gd name="T7" fmla="*/ 258 h 1033"/>
                <a:gd name="T8" fmla="*/ 483 w 966"/>
                <a:gd name="T9" fmla="*/ 0 h 1033"/>
                <a:gd name="T10" fmla="*/ 483 w 966"/>
                <a:gd name="T11" fmla="*/ 579 h 1033"/>
                <a:gd name="T12" fmla="*/ 0 w 966"/>
                <a:gd name="T13" fmla="*/ 1033 h 1033"/>
                <a:gd name="T14" fmla="*/ 197 w 966"/>
                <a:gd name="T15" fmla="*/ 1033 h 1033"/>
                <a:gd name="T16" fmla="*/ 275 w 966"/>
                <a:gd name="T17" fmla="*/ 819 h 1033"/>
                <a:gd name="T18" fmla="*/ 242 w 966"/>
                <a:gd name="T19" fmla="*/ 995 h 1033"/>
                <a:gd name="T20" fmla="*/ 253 w 966"/>
                <a:gd name="T21" fmla="*/ 1033 h 1033"/>
                <a:gd name="T22" fmla="*/ 713 w 966"/>
                <a:gd name="T23" fmla="*/ 1033 h 1033"/>
                <a:gd name="T24" fmla="*/ 724 w 966"/>
                <a:gd name="T25" fmla="*/ 995 h 1033"/>
                <a:gd name="T26" fmla="*/ 691 w 966"/>
                <a:gd name="T27" fmla="*/ 819 h 1033"/>
                <a:gd name="T28" fmla="*/ 769 w 966"/>
                <a:gd name="T29" fmla="*/ 1033 h 1033"/>
                <a:gd name="T30" fmla="*/ 966 w 966"/>
                <a:gd name="T31" fmla="*/ 1033 h 1033"/>
                <a:gd name="T32" fmla="*/ 483 w 966"/>
                <a:gd name="T33" fmla="*/ 579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6" h="1033">
                  <a:moveTo>
                    <a:pt x="483" y="0"/>
                  </a:moveTo>
                  <a:cubicBezTo>
                    <a:pt x="341" y="0"/>
                    <a:pt x="226" y="115"/>
                    <a:pt x="226" y="258"/>
                  </a:cubicBezTo>
                  <a:cubicBezTo>
                    <a:pt x="226" y="400"/>
                    <a:pt x="341" y="516"/>
                    <a:pt x="483" y="516"/>
                  </a:cubicBezTo>
                  <a:cubicBezTo>
                    <a:pt x="625" y="516"/>
                    <a:pt x="740" y="400"/>
                    <a:pt x="740" y="258"/>
                  </a:cubicBezTo>
                  <a:cubicBezTo>
                    <a:pt x="740" y="115"/>
                    <a:pt x="625" y="0"/>
                    <a:pt x="483" y="0"/>
                  </a:cubicBezTo>
                  <a:close/>
                  <a:moveTo>
                    <a:pt x="483" y="579"/>
                  </a:moveTo>
                  <a:cubicBezTo>
                    <a:pt x="226" y="579"/>
                    <a:pt x="16" y="780"/>
                    <a:pt x="0" y="1033"/>
                  </a:cubicBezTo>
                  <a:lnTo>
                    <a:pt x="197" y="1033"/>
                  </a:lnTo>
                  <a:cubicBezTo>
                    <a:pt x="184" y="950"/>
                    <a:pt x="216" y="871"/>
                    <a:pt x="275" y="819"/>
                  </a:cubicBezTo>
                  <a:cubicBezTo>
                    <a:pt x="242" y="870"/>
                    <a:pt x="228" y="931"/>
                    <a:pt x="242" y="995"/>
                  </a:cubicBezTo>
                  <a:cubicBezTo>
                    <a:pt x="245" y="1008"/>
                    <a:pt x="248" y="1021"/>
                    <a:pt x="253" y="1033"/>
                  </a:cubicBezTo>
                  <a:lnTo>
                    <a:pt x="713" y="1033"/>
                  </a:lnTo>
                  <a:cubicBezTo>
                    <a:pt x="718" y="1021"/>
                    <a:pt x="721" y="1008"/>
                    <a:pt x="724" y="995"/>
                  </a:cubicBezTo>
                  <a:cubicBezTo>
                    <a:pt x="738" y="931"/>
                    <a:pt x="724" y="870"/>
                    <a:pt x="691" y="819"/>
                  </a:cubicBezTo>
                  <a:cubicBezTo>
                    <a:pt x="750" y="871"/>
                    <a:pt x="782" y="950"/>
                    <a:pt x="769" y="1033"/>
                  </a:cubicBezTo>
                  <a:lnTo>
                    <a:pt x="966" y="1033"/>
                  </a:lnTo>
                  <a:cubicBezTo>
                    <a:pt x="950" y="780"/>
                    <a:pt x="740" y="579"/>
                    <a:pt x="483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User"/>
            <p:cNvSpPr>
              <a:spLocks noChangeAspect="1"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179457" y="2276147"/>
              <a:ext cx="674334" cy="722634"/>
            </a:xfrm>
            <a:custGeom>
              <a:avLst/>
              <a:gdLst>
                <a:gd name="T0" fmla="*/ 483 w 966"/>
                <a:gd name="T1" fmla="*/ 0 h 1033"/>
                <a:gd name="T2" fmla="*/ 226 w 966"/>
                <a:gd name="T3" fmla="*/ 258 h 1033"/>
                <a:gd name="T4" fmla="*/ 483 w 966"/>
                <a:gd name="T5" fmla="*/ 516 h 1033"/>
                <a:gd name="T6" fmla="*/ 740 w 966"/>
                <a:gd name="T7" fmla="*/ 258 h 1033"/>
                <a:gd name="T8" fmla="*/ 483 w 966"/>
                <a:gd name="T9" fmla="*/ 0 h 1033"/>
                <a:gd name="T10" fmla="*/ 483 w 966"/>
                <a:gd name="T11" fmla="*/ 579 h 1033"/>
                <a:gd name="T12" fmla="*/ 0 w 966"/>
                <a:gd name="T13" fmla="*/ 1033 h 1033"/>
                <a:gd name="T14" fmla="*/ 197 w 966"/>
                <a:gd name="T15" fmla="*/ 1033 h 1033"/>
                <a:gd name="T16" fmla="*/ 275 w 966"/>
                <a:gd name="T17" fmla="*/ 819 h 1033"/>
                <a:gd name="T18" fmla="*/ 242 w 966"/>
                <a:gd name="T19" fmla="*/ 995 h 1033"/>
                <a:gd name="T20" fmla="*/ 253 w 966"/>
                <a:gd name="T21" fmla="*/ 1033 h 1033"/>
                <a:gd name="T22" fmla="*/ 713 w 966"/>
                <a:gd name="T23" fmla="*/ 1033 h 1033"/>
                <a:gd name="T24" fmla="*/ 724 w 966"/>
                <a:gd name="T25" fmla="*/ 995 h 1033"/>
                <a:gd name="T26" fmla="*/ 691 w 966"/>
                <a:gd name="T27" fmla="*/ 819 h 1033"/>
                <a:gd name="T28" fmla="*/ 769 w 966"/>
                <a:gd name="T29" fmla="*/ 1033 h 1033"/>
                <a:gd name="T30" fmla="*/ 966 w 966"/>
                <a:gd name="T31" fmla="*/ 1033 h 1033"/>
                <a:gd name="T32" fmla="*/ 483 w 966"/>
                <a:gd name="T33" fmla="*/ 579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6" h="1033">
                  <a:moveTo>
                    <a:pt x="483" y="0"/>
                  </a:moveTo>
                  <a:cubicBezTo>
                    <a:pt x="341" y="0"/>
                    <a:pt x="226" y="115"/>
                    <a:pt x="226" y="258"/>
                  </a:cubicBezTo>
                  <a:cubicBezTo>
                    <a:pt x="226" y="400"/>
                    <a:pt x="341" y="516"/>
                    <a:pt x="483" y="516"/>
                  </a:cubicBezTo>
                  <a:cubicBezTo>
                    <a:pt x="625" y="516"/>
                    <a:pt x="740" y="400"/>
                    <a:pt x="740" y="258"/>
                  </a:cubicBezTo>
                  <a:cubicBezTo>
                    <a:pt x="740" y="115"/>
                    <a:pt x="625" y="0"/>
                    <a:pt x="483" y="0"/>
                  </a:cubicBezTo>
                  <a:close/>
                  <a:moveTo>
                    <a:pt x="483" y="579"/>
                  </a:moveTo>
                  <a:cubicBezTo>
                    <a:pt x="226" y="579"/>
                    <a:pt x="16" y="780"/>
                    <a:pt x="0" y="1033"/>
                  </a:cubicBezTo>
                  <a:lnTo>
                    <a:pt x="197" y="1033"/>
                  </a:lnTo>
                  <a:cubicBezTo>
                    <a:pt x="184" y="950"/>
                    <a:pt x="216" y="871"/>
                    <a:pt x="275" y="819"/>
                  </a:cubicBezTo>
                  <a:cubicBezTo>
                    <a:pt x="242" y="870"/>
                    <a:pt x="228" y="931"/>
                    <a:pt x="242" y="995"/>
                  </a:cubicBezTo>
                  <a:cubicBezTo>
                    <a:pt x="245" y="1008"/>
                    <a:pt x="248" y="1021"/>
                    <a:pt x="253" y="1033"/>
                  </a:cubicBezTo>
                  <a:lnTo>
                    <a:pt x="713" y="1033"/>
                  </a:lnTo>
                  <a:cubicBezTo>
                    <a:pt x="718" y="1021"/>
                    <a:pt x="721" y="1008"/>
                    <a:pt x="724" y="995"/>
                  </a:cubicBezTo>
                  <a:cubicBezTo>
                    <a:pt x="738" y="931"/>
                    <a:pt x="724" y="870"/>
                    <a:pt x="691" y="819"/>
                  </a:cubicBezTo>
                  <a:cubicBezTo>
                    <a:pt x="750" y="871"/>
                    <a:pt x="782" y="950"/>
                    <a:pt x="769" y="1033"/>
                  </a:cubicBezTo>
                  <a:lnTo>
                    <a:pt x="966" y="1033"/>
                  </a:lnTo>
                  <a:cubicBezTo>
                    <a:pt x="950" y="780"/>
                    <a:pt x="740" y="579"/>
                    <a:pt x="483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Target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rot="3331643">
              <a:off x="5527494" y="2586008"/>
              <a:ext cx="503158" cy="82554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User"/>
            <p:cNvSpPr>
              <a:spLocks noChangeAspect="1"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6709809" y="3193564"/>
              <a:ext cx="674334" cy="722634"/>
            </a:xfrm>
            <a:custGeom>
              <a:avLst/>
              <a:gdLst>
                <a:gd name="T0" fmla="*/ 483 w 966"/>
                <a:gd name="T1" fmla="*/ 0 h 1033"/>
                <a:gd name="T2" fmla="*/ 226 w 966"/>
                <a:gd name="T3" fmla="*/ 258 h 1033"/>
                <a:gd name="T4" fmla="*/ 483 w 966"/>
                <a:gd name="T5" fmla="*/ 516 h 1033"/>
                <a:gd name="T6" fmla="*/ 740 w 966"/>
                <a:gd name="T7" fmla="*/ 258 h 1033"/>
                <a:gd name="T8" fmla="*/ 483 w 966"/>
                <a:gd name="T9" fmla="*/ 0 h 1033"/>
                <a:gd name="T10" fmla="*/ 483 w 966"/>
                <a:gd name="T11" fmla="*/ 579 h 1033"/>
                <a:gd name="T12" fmla="*/ 0 w 966"/>
                <a:gd name="T13" fmla="*/ 1033 h 1033"/>
                <a:gd name="T14" fmla="*/ 197 w 966"/>
                <a:gd name="T15" fmla="*/ 1033 h 1033"/>
                <a:gd name="T16" fmla="*/ 275 w 966"/>
                <a:gd name="T17" fmla="*/ 819 h 1033"/>
                <a:gd name="T18" fmla="*/ 242 w 966"/>
                <a:gd name="T19" fmla="*/ 995 h 1033"/>
                <a:gd name="T20" fmla="*/ 253 w 966"/>
                <a:gd name="T21" fmla="*/ 1033 h 1033"/>
                <a:gd name="T22" fmla="*/ 713 w 966"/>
                <a:gd name="T23" fmla="*/ 1033 h 1033"/>
                <a:gd name="T24" fmla="*/ 724 w 966"/>
                <a:gd name="T25" fmla="*/ 995 h 1033"/>
                <a:gd name="T26" fmla="*/ 691 w 966"/>
                <a:gd name="T27" fmla="*/ 819 h 1033"/>
                <a:gd name="T28" fmla="*/ 769 w 966"/>
                <a:gd name="T29" fmla="*/ 1033 h 1033"/>
                <a:gd name="T30" fmla="*/ 966 w 966"/>
                <a:gd name="T31" fmla="*/ 1033 h 1033"/>
                <a:gd name="T32" fmla="*/ 483 w 966"/>
                <a:gd name="T33" fmla="*/ 579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6" h="1033">
                  <a:moveTo>
                    <a:pt x="483" y="0"/>
                  </a:moveTo>
                  <a:cubicBezTo>
                    <a:pt x="341" y="0"/>
                    <a:pt x="226" y="115"/>
                    <a:pt x="226" y="258"/>
                  </a:cubicBezTo>
                  <a:cubicBezTo>
                    <a:pt x="226" y="400"/>
                    <a:pt x="341" y="516"/>
                    <a:pt x="483" y="516"/>
                  </a:cubicBezTo>
                  <a:cubicBezTo>
                    <a:pt x="625" y="516"/>
                    <a:pt x="740" y="400"/>
                    <a:pt x="740" y="258"/>
                  </a:cubicBezTo>
                  <a:cubicBezTo>
                    <a:pt x="740" y="115"/>
                    <a:pt x="625" y="0"/>
                    <a:pt x="483" y="0"/>
                  </a:cubicBezTo>
                  <a:close/>
                  <a:moveTo>
                    <a:pt x="483" y="579"/>
                  </a:moveTo>
                  <a:cubicBezTo>
                    <a:pt x="226" y="579"/>
                    <a:pt x="16" y="780"/>
                    <a:pt x="0" y="1033"/>
                  </a:cubicBezTo>
                  <a:lnTo>
                    <a:pt x="197" y="1033"/>
                  </a:lnTo>
                  <a:cubicBezTo>
                    <a:pt x="184" y="950"/>
                    <a:pt x="216" y="871"/>
                    <a:pt x="275" y="819"/>
                  </a:cubicBezTo>
                  <a:cubicBezTo>
                    <a:pt x="242" y="870"/>
                    <a:pt x="228" y="931"/>
                    <a:pt x="242" y="995"/>
                  </a:cubicBezTo>
                  <a:cubicBezTo>
                    <a:pt x="245" y="1008"/>
                    <a:pt x="248" y="1021"/>
                    <a:pt x="253" y="1033"/>
                  </a:cubicBezTo>
                  <a:lnTo>
                    <a:pt x="713" y="1033"/>
                  </a:lnTo>
                  <a:cubicBezTo>
                    <a:pt x="718" y="1021"/>
                    <a:pt x="721" y="1008"/>
                    <a:pt x="724" y="995"/>
                  </a:cubicBezTo>
                  <a:cubicBezTo>
                    <a:pt x="738" y="931"/>
                    <a:pt x="724" y="870"/>
                    <a:pt x="691" y="819"/>
                  </a:cubicBezTo>
                  <a:cubicBezTo>
                    <a:pt x="750" y="871"/>
                    <a:pt x="782" y="950"/>
                    <a:pt x="769" y="1033"/>
                  </a:cubicBezTo>
                  <a:lnTo>
                    <a:pt x="966" y="1033"/>
                  </a:lnTo>
                  <a:cubicBezTo>
                    <a:pt x="950" y="780"/>
                    <a:pt x="740" y="579"/>
                    <a:pt x="483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Target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rot="10560000">
              <a:off x="7041235" y="2574289"/>
              <a:ext cx="503158" cy="82554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Target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rot="17760000">
              <a:off x="6265045" y="3751439"/>
              <a:ext cx="503158" cy="82554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Health_app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23D10B7-01E1-4908-94F7-35DBA7DE37EF}"/>
              </a:ext>
            </a:extLst>
          </p:cNvPr>
          <p:cNvGrpSpPr>
            <a:grpSpLocks noChangeAspect="1"/>
          </p:cNvGrpSpPr>
          <p:nvPr/>
        </p:nvGrpSpPr>
        <p:grpSpPr>
          <a:xfrm>
            <a:off x="6565351" y="4774833"/>
            <a:ext cx="238178" cy="365343"/>
            <a:chOff x="698219" y="4467730"/>
            <a:chExt cx="187325" cy="287338"/>
          </a:xfrm>
          <a:solidFill>
            <a:schemeClr val="bg1"/>
          </a:solidFill>
        </p:grpSpPr>
        <p:sp>
          <p:nvSpPr>
            <p:cNvPr id="128" name="Freeform 430">
              <a:extLst>
                <a:ext uri="{FF2B5EF4-FFF2-40B4-BE49-F238E27FC236}">
                  <a16:creationId xmlns:a16="http://schemas.microsoft.com/office/drawing/2014/main" id="{9F3E209F-F7F9-40C0-8E6D-42941AC1F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57" y="4702998"/>
              <a:ext cx="171450" cy="45719"/>
            </a:xfrm>
            <a:custGeom>
              <a:avLst/>
              <a:gdLst>
                <a:gd name="T0" fmla="*/ 219 w 225"/>
                <a:gd name="T1" fmla="*/ 44 h 44"/>
                <a:gd name="T2" fmla="*/ 6 w 225"/>
                <a:gd name="T3" fmla="*/ 44 h 44"/>
                <a:gd name="T4" fmla="*/ 0 w 225"/>
                <a:gd name="T5" fmla="*/ 37 h 44"/>
                <a:gd name="T6" fmla="*/ 0 w 225"/>
                <a:gd name="T7" fmla="*/ 0 h 44"/>
                <a:gd name="T8" fmla="*/ 225 w 225"/>
                <a:gd name="T9" fmla="*/ 0 h 44"/>
                <a:gd name="T10" fmla="*/ 225 w 225"/>
                <a:gd name="T11" fmla="*/ 37 h 44"/>
                <a:gd name="T12" fmla="*/ 219 w 225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44">
                  <a:moveTo>
                    <a:pt x="219" y="44"/>
                  </a:moveTo>
                  <a:lnTo>
                    <a:pt x="6" y="44"/>
                  </a:lnTo>
                  <a:cubicBezTo>
                    <a:pt x="2" y="44"/>
                    <a:pt x="0" y="41"/>
                    <a:pt x="0" y="37"/>
                  </a:cubicBezTo>
                  <a:lnTo>
                    <a:pt x="0" y="0"/>
                  </a:lnTo>
                  <a:lnTo>
                    <a:pt x="225" y="0"/>
                  </a:lnTo>
                  <a:lnTo>
                    <a:pt x="225" y="37"/>
                  </a:lnTo>
                  <a:cubicBezTo>
                    <a:pt x="225" y="41"/>
                    <a:pt x="223" y="44"/>
                    <a:pt x="21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431">
              <a:extLst>
                <a:ext uri="{FF2B5EF4-FFF2-40B4-BE49-F238E27FC236}">
                  <a16:creationId xmlns:a16="http://schemas.microsoft.com/office/drawing/2014/main" id="{967A197E-CC4B-4259-A2DF-D203E2308A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419" y="4718555"/>
              <a:ext cx="34925" cy="25400"/>
            </a:xfrm>
            <a:custGeom>
              <a:avLst/>
              <a:gdLst>
                <a:gd name="T0" fmla="*/ 34 w 45"/>
                <a:gd name="T1" fmla="*/ 25 h 34"/>
                <a:gd name="T2" fmla="*/ 11 w 45"/>
                <a:gd name="T3" fmla="*/ 25 h 34"/>
                <a:gd name="T4" fmla="*/ 11 w 45"/>
                <a:gd name="T5" fmla="*/ 10 h 34"/>
                <a:gd name="T6" fmla="*/ 34 w 45"/>
                <a:gd name="T7" fmla="*/ 10 h 34"/>
                <a:gd name="T8" fmla="*/ 34 w 45"/>
                <a:gd name="T9" fmla="*/ 25 h 34"/>
                <a:gd name="T10" fmla="*/ 35 w 45"/>
                <a:gd name="T11" fmla="*/ 0 h 34"/>
                <a:gd name="T12" fmla="*/ 10 w 45"/>
                <a:gd name="T13" fmla="*/ 0 h 34"/>
                <a:gd name="T14" fmla="*/ 2 w 45"/>
                <a:gd name="T15" fmla="*/ 7 h 34"/>
                <a:gd name="T16" fmla="*/ 0 w 45"/>
                <a:gd name="T17" fmla="*/ 17 h 34"/>
                <a:gd name="T18" fmla="*/ 10 w 45"/>
                <a:gd name="T19" fmla="*/ 34 h 34"/>
                <a:gd name="T20" fmla="*/ 35 w 45"/>
                <a:gd name="T21" fmla="*/ 34 h 34"/>
                <a:gd name="T22" fmla="*/ 45 w 45"/>
                <a:gd name="T23" fmla="*/ 17 h 34"/>
                <a:gd name="T24" fmla="*/ 35 w 45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34">
                  <a:moveTo>
                    <a:pt x="34" y="25"/>
                  </a:moveTo>
                  <a:lnTo>
                    <a:pt x="11" y="25"/>
                  </a:lnTo>
                  <a:cubicBezTo>
                    <a:pt x="9" y="22"/>
                    <a:pt x="9" y="12"/>
                    <a:pt x="11" y="10"/>
                  </a:cubicBezTo>
                  <a:lnTo>
                    <a:pt x="34" y="10"/>
                  </a:lnTo>
                  <a:cubicBezTo>
                    <a:pt x="36" y="12"/>
                    <a:pt x="36" y="22"/>
                    <a:pt x="34" y="25"/>
                  </a:cubicBezTo>
                  <a:close/>
                  <a:moveTo>
                    <a:pt x="35" y="0"/>
                  </a:moveTo>
                  <a:lnTo>
                    <a:pt x="10" y="0"/>
                  </a:lnTo>
                  <a:cubicBezTo>
                    <a:pt x="9" y="0"/>
                    <a:pt x="4" y="1"/>
                    <a:pt x="2" y="7"/>
                  </a:cubicBezTo>
                  <a:cubicBezTo>
                    <a:pt x="1" y="10"/>
                    <a:pt x="0" y="14"/>
                    <a:pt x="0" y="17"/>
                  </a:cubicBezTo>
                  <a:cubicBezTo>
                    <a:pt x="0" y="28"/>
                    <a:pt x="4" y="34"/>
                    <a:pt x="10" y="34"/>
                  </a:cubicBezTo>
                  <a:lnTo>
                    <a:pt x="35" y="34"/>
                  </a:lnTo>
                  <a:cubicBezTo>
                    <a:pt x="41" y="34"/>
                    <a:pt x="45" y="28"/>
                    <a:pt x="45" y="17"/>
                  </a:cubicBezTo>
                  <a:cubicBezTo>
                    <a:pt x="45" y="7"/>
                    <a:pt x="41" y="0"/>
                    <a:pt x="3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432">
              <a:extLst>
                <a:ext uri="{FF2B5EF4-FFF2-40B4-BE49-F238E27FC236}">
                  <a16:creationId xmlns:a16="http://schemas.microsoft.com/office/drawing/2014/main" id="{0D6129CB-5BEF-4F69-9AC4-A0DA6932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57" y="4475667"/>
              <a:ext cx="171450" cy="33338"/>
            </a:xfrm>
            <a:custGeom>
              <a:avLst/>
              <a:gdLst>
                <a:gd name="T0" fmla="*/ 6 w 225"/>
                <a:gd name="T1" fmla="*/ 0 h 44"/>
                <a:gd name="T2" fmla="*/ 219 w 225"/>
                <a:gd name="T3" fmla="*/ 0 h 44"/>
                <a:gd name="T4" fmla="*/ 225 w 225"/>
                <a:gd name="T5" fmla="*/ 6 h 44"/>
                <a:gd name="T6" fmla="*/ 225 w 225"/>
                <a:gd name="T7" fmla="*/ 44 h 44"/>
                <a:gd name="T8" fmla="*/ 0 w 225"/>
                <a:gd name="T9" fmla="*/ 44 h 44"/>
                <a:gd name="T10" fmla="*/ 0 w 225"/>
                <a:gd name="T11" fmla="*/ 6 h 44"/>
                <a:gd name="T12" fmla="*/ 6 w 225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44">
                  <a:moveTo>
                    <a:pt x="6" y="0"/>
                  </a:moveTo>
                  <a:lnTo>
                    <a:pt x="219" y="0"/>
                  </a:lnTo>
                  <a:cubicBezTo>
                    <a:pt x="222" y="0"/>
                    <a:pt x="225" y="3"/>
                    <a:pt x="225" y="6"/>
                  </a:cubicBezTo>
                  <a:lnTo>
                    <a:pt x="225" y="44"/>
                  </a:lnTo>
                  <a:lnTo>
                    <a:pt x="0" y="44"/>
                  </a:lnTo>
                  <a:lnTo>
                    <a:pt x="0" y="6"/>
                  </a:ln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433">
              <a:extLst>
                <a:ext uri="{FF2B5EF4-FFF2-40B4-BE49-F238E27FC236}">
                  <a16:creationId xmlns:a16="http://schemas.microsoft.com/office/drawing/2014/main" id="{490A6F20-3F20-4A91-AB19-6FFD270BE0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219" y="4467730"/>
              <a:ext cx="187325" cy="287338"/>
            </a:xfrm>
            <a:custGeom>
              <a:avLst/>
              <a:gdLst>
                <a:gd name="T0" fmla="*/ 229 w 245"/>
                <a:gd name="T1" fmla="*/ 368 h 377"/>
                <a:gd name="T2" fmla="*/ 16 w 245"/>
                <a:gd name="T3" fmla="*/ 368 h 377"/>
                <a:gd name="T4" fmla="*/ 10 w 245"/>
                <a:gd name="T5" fmla="*/ 361 h 377"/>
                <a:gd name="T6" fmla="*/ 10 w 245"/>
                <a:gd name="T7" fmla="*/ 324 h 377"/>
                <a:gd name="T8" fmla="*/ 235 w 245"/>
                <a:gd name="T9" fmla="*/ 324 h 377"/>
                <a:gd name="T10" fmla="*/ 235 w 245"/>
                <a:gd name="T11" fmla="*/ 361 h 377"/>
                <a:gd name="T12" fmla="*/ 229 w 245"/>
                <a:gd name="T13" fmla="*/ 368 h 377"/>
                <a:gd name="T14" fmla="*/ 16 w 245"/>
                <a:gd name="T15" fmla="*/ 10 h 377"/>
                <a:gd name="T16" fmla="*/ 229 w 245"/>
                <a:gd name="T17" fmla="*/ 10 h 377"/>
                <a:gd name="T18" fmla="*/ 235 w 245"/>
                <a:gd name="T19" fmla="*/ 16 h 377"/>
                <a:gd name="T20" fmla="*/ 235 w 245"/>
                <a:gd name="T21" fmla="*/ 54 h 377"/>
                <a:gd name="T22" fmla="*/ 10 w 245"/>
                <a:gd name="T23" fmla="*/ 54 h 377"/>
                <a:gd name="T24" fmla="*/ 10 w 245"/>
                <a:gd name="T25" fmla="*/ 16 h 377"/>
                <a:gd name="T26" fmla="*/ 16 w 245"/>
                <a:gd name="T27" fmla="*/ 10 h 377"/>
                <a:gd name="T28" fmla="*/ 10 w 245"/>
                <a:gd name="T29" fmla="*/ 189 h 377"/>
                <a:gd name="T30" fmla="*/ 10 w 245"/>
                <a:gd name="T31" fmla="*/ 64 h 377"/>
                <a:gd name="T32" fmla="*/ 235 w 245"/>
                <a:gd name="T33" fmla="*/ 64 h 377"/>
                <a:gd name="T34" fmla="*/ 235 w 245"/>
                <a:gd name="T35" fmla="*/ 246 h 377"/>
                <a:gd name="T36" fmla="*/ 235 w 245"/>
                <a:gd name="T37" fmla="*/ 315 h 377"/>
                <a:gd name="T38" fmla="*/ 10 w 245"/>
                <a:gd name="T39" fmla="*/ 315 h 377"/>
                <a:gd name="T40" fmla="*/ 10 w 245"/>
                <a:gd name="T41" fmla="*/ 189 h 377"/>
                <a:gd name="T42" fmla="*/ 245 w 245"/>
                <a:gd name="T43" fmla="*/ 246 h 377"/>
                <a:gd name="T44" fmla="*/ 245 w 245"/>
                <a:gd name="T45" fmla="*/ 59 h 377"/>
                <a:gd name="T46" fmla="*/ 245 w 245"/>
                <a:gd name="T47" fmla="*/ 59 h 377"/>
                <a:gd name="T48" fmla="*/ 245 w 245"/>
                <a:gd name="T49" fmla="*/ 16 h 377"/>
                <a:gd name="T50" fmla="*/ 229 w 245"/>
                <a:gd name="T51" fmla="*/ 0 h 377"/>
                <a:gd name="T52" fmla="*/ 16 w 245"/>
                <a:gd name="T53" fmla="*/ 0 h 377"/>
                <a:gd name="T54" fmla="*/ 0 w 245"/>
                <a:gd name="T55" fmla="*/ 16 h 377"/>
                <a:gd name="T56" fmla="*/ 0 w 245"/>
                <a:gd name="T57" fmla="*/ 189 h 377"/>
                <a:gd name="T58" fmla="*/ 0 w 245"/>
                <a:gd name="T59" fmla="*/ 320 h 377"/>
                <a:gd name="T60" fmla="*/ 0 w 245"/>
                <a:gd name="T61" fmla="*/ 320 h 377"/>
                <a:gd name="T62" fmla="*/ 0 w 245"/>
                <a:gd name="T63" fmla="*/ 361 h 377"/>
                <a:gd name="T64" fmla="*/ 16 w 245"/>
                <a:gd name="T65" fmla="*/ 377 h 377"/>
                <a:gd name="T66" fmla="*/ 229 w 245"/>
                <a:gd name="T67" fmla="*/ 377 h 377"/>
                <a:gd name="T68" fmla="*/ 245 w 245"/>
                <a:gd name="T69" fmla="*/ 361 h 377"/>
                <a:gd name="T70" fmla="*/ 245 w 245"/>
                <a:gd name="T71" fmla="*/ 24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5" h="377">
                  <a:moveTo>
                    <a:pt x="229" y="368"/>
                  </a:moveTo>
                  <a:lnTo>
                    <a:pt x="16" y="368"/>
                  </a:lnTo>
                  <a:cubicBezTo>
                    <a:pt x="12" y="368"/>
                    <a:pt x="10" y="365"/>
                    <a:pt x="10" y="361"/>
                  </a:cubicBezTo>
                  <a:lnTo>
                    <a:pt x="10" y="324"/>
                  </a:lnTo>
                  <a:lnTo>
                    <a:pt x="235" y="324"/>
                  </a:lnTo>
                  <a:lnTo>
                    <a:pt x="235" y="361"/>
                  </a:lnTo>
                  <a:cubicBezTo>
                    <a:pt x="235" y="365"/>
                    <a:pt x="233" y="368"/>
                    <a:pt x="229" y="368"/>
                  </a:cubicBezTo>
                  <a:close/>
                  <a:moveTo>
                    <a:pt x="16" y="10"/>
                  </a:moveTo>
                  <a:lnTo>
                    <a:pt x="229" y="10"/>
                  </a:lnTo>
                  <a:cubicBezTo>
                    <a:pt x="232" y="10"/>
                    <a:pt x="235" y="13"/>
                    <a:pt x="235" y="16"/>
                  </a:cubicBezTo>
                  <a:lnTo>
                    <a:pt x="235" y="54"/>
                  </a:lnTo>
                  <a:lnTo>
                    <a:pt x="10" y="54"/>
                  </a:lnTo>
                  <a:lnTo>
                    <a:pt x="10" y="16"/>
                  </a:lnTo>
                  <a:cubicBezTo>
                    <a:pt x="10" y="13"/>
                    <a:pt x="12" y="10"/>
                    <a:pt x="16" y="10"/>
                  </a:cubicBezTo>
                  <a:close/>
                  <a:moveTo>
                    <a:pt x="10" y="189"/>
                  </a:moveTo>
                  <a:lnTo>
                    <a:pt x="10" y="64"/>
                  </a:lnTo>
                  <a:lnTo>
                    <a:pt x="235" y="64"/>
                  </a:lnTo>
                  <a:lnTo>
                    <a:pt x="235" y="246"/>
                  </a:lnTo>
                  <a:lnTo>
                    <a:pt x="235" y="315"/>
                  </a:lnTo>
                  <a:lnTo>
                    <a:pt x="10" y="315"/>
                  </a:lnTo>
                  <a:lnTo>
                    <a:pt x="10" y="189"/>
                  </a:lnTo>
                  <a:close/>
                  <a:moveTo>
                    <a:pt x="245" y="246"/>
                  </a:moveTo>
                  <a:lnTo>
                    <a:pt x="245" y="59"/>
                  </a:lnTo>
                  <a:cubicBezTo>
                    <a:pt x="245" y="59"/>
                    <a:pt x="245" y="59"/>
                    <a:pt x="245" y="59"/>
                  </a:cubicBezTo>
                  <a:lnTo>
                    <a:pt x="245" y="16"/>
                  </a:lnTo>
                  <a:cubicBezTo>
                    <a:pt x="245" y="7"/>
                    <a:pt x="238" y="0"/>
                    <a:pt x="229" y="0"/>
                  </a:cubicBezTo>
                  <a:lnTo>
                    <a:pt x="16" y="0"/>
                  </a:lnTo>
                  <a:cubicBezTo>
                    <a:pt x="7" y="0"/>
                    <a:pt x="0" y="7"/>
                    <a:pt x="0" y="16"/>
                  </a:cubicBezTo>
                  <a:lnTo>
                    <a:pt x="0" y="189"/>
                  </a:lnTo>
                  <a:lnTo>
                    <a:pt x="0" y="320"/>
                  </a:lnTo>
                  <a:cubicBezTo>
                    <a:pt x="0" y="320"/>
                    <a:pt x="0" y="320"/>
                    <a:pt x="0" y="320"/>
                  </a:cubicBezTo>
                  <a:lnTo>
                    <a:pt x="0" y="361"/>
                  </a:lnTo>
                  <a:cubicBezTo>
                    <a:pt x="0" y="370"/>
                    <a:pt x="7" y="377"/>
                    <a:pt x="16" y="377"/>
                  </a:cubicBezTo>
                  <a:lnTo>
                    <a:pt x="229" y="377"/>
                  </a:lnTo>
                  <a:cubicBezTo>
                    <a:pt x="238" y="377"/>
                    <a:pt x="245" y="370"/>
                    <a:pt x="245" y="361"/>
                  </a:cubicBezTo>
                  <a:lnTo>
                    <a:pt x="245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434">
              <a:extLst>
                <a:ext uri="{FF2B5EF4-FFF2-40B4-BE49-F238E27FC236}">
                  <a16:creationId xmlns:a16="http://schemas.microsoft.com/office/drawing/2014/main" id="{99A1EF4A-04FD-4785-8B35-D010EEAB5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269" y="4480430"/>
              <a:ext cx="23813" cy="23813"/>
            </a:xfrm>
            <a:custGeom>
              <a:avLst/>
              <a:gdLst>
                <a:gd name="T0" fmla="*/ 16 w 32"/>
                <a:gd name="T1" fmla="*/ 10 h 32"/>
                <a:gd name="T2" fmla="*/ 23 w 32"/>
                <a:gd name="T3" fmla="*/ 16 h 32"/>
                <a:gd name="T4" fmla="*/ 16 w 32"/>
                <a:gd name="T5" fmla="*/ 23 h 32"/>
                <a:gd name="T6" fmla="*/ 10 w 32"/>
                <a:gd name="T7" fmla="*/ 16 h 32"/>
                <a:gd name="T8" fmla="*/ 16 w 32"/>
                <a:gd name="T9" fmla="*/ 10 h 32"/>
                <a:gd name="T10" fmla="*/ 16 w 32"/>
                <a:gd name="T11" fmla="*/ 32 h 32"/>
                <a:gd name="T12" fmla="*/ 32 w 32"/>
                <a:gd name="T13" fmla="*/ 16 h 32"/>
                <a:gd name="T14" fmla="*/ 16 w 32"/>
                <a:gd name="T15" fmla="*/ 0 h 32"/>
                <a:gd name="T16" fmla="*/ 0 w 32"/>
                <a:gd name="T17" fmla="*/ 16 h 32"/>
                <a:gd name="T18" fmla="*/ 16 w 32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10"/>
                  </a:moveTo>
                  <a:cubicBezTo>
                    <a:pt x="20" y="10"/>
                    <a:pt x="23" y="13"/>
                    <a:pt x="23" y="16"/>
                  </a:cubicBezTo>
                  <a:cubicBezTo>
                    <a:pt x="23" y="20"/>
                    <a:pt x="20" y="23"/>
                    <a:pt x="16" y="23"/>
                  </a:cubicBezTo>
                  <a:cubicBezTo>
                    <a:pt x="12" y="23"/>
                    <a:pt x="10" y="20"/>
                    <a:pt x="10" y="16"/>
                  </a:cubicBezTo>
                  <a:cubicBezTo>
                    <a:pt x="10" y="13"/>
                    <a:pt x="12" y="10"/>
                    <a:pt x="16" y="10"/>
                  </a:cubicBezTo>
                  <a:close/>
                  <a:moveTo>
                    <a:pt x="16" y="32"/>
                  </a:move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435">
              <a:extLst>
                <a:ext uri="{FF2B5EF4-FFF2-40B4-BE49-F238E27FC236}">
                  <a16:creationId xmlns:a16="http://schemas.microsoft.com/office/drawing/2014/main" id="{54B6B2B6-46FA-4081-8925-E77FF7B04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69" y="4488367"/>
              <a:ext cx="73025" cy="7938"/>
            </a:xfrm>
            <a:custGeom>
              <a:avLst/>
              <a:gdLst>
                <a:gd name="T0" fmla="*/ 5 w 95"/>
                <a:gd name="T1" fmla="*/ 9 h 9"/>
                <a:gd name="T2" fmla="*/ 90 w 95"/>
                <a:gd name="T3" fmla="*/ 9 h 9"/>
                <a:gd name="T4" fmla="*/ 95 w 95"/>
                <a:gd name="T5" fmla="*/ 4 h 9"/>
                <a:gd name="T6" fmla="*/ 90 w 95"/>
                <a:gd name="T7" fmla="*/ 0 h 9"/>
                <a:gd name="T8" fmla="*/ 5 w 95"/>
                <a:gd name="T9" fmla="*/ 0 h 9"/>
                <a:gd name="T10" fmla="*/ 0 w 95"/>
                <a:gd name="T11" fmla="*/ 4 h 9"/>
                <a:gd name="T12" fmla="*/ 5 w 9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9">
                  <a:moveTo>
                    <a:pt x="5" y="9"/>
                  </a:moveTo>
                  <a:lnTo>
                    <a:pt x="90" y="9"/>
                  </a:lnTo>
                  <a:cubicBezTo>
                    <a:pt x="92" y="9"/>
                    <a:pt x="95" y="7"/>
                    <a:pt x="95" y="4"/>
                  </a:cubicBezTo>
                  <a:cubicBezTo>
                    <a:pt x="95" y="2"/>
                    <a:pt x="92" y="0"/>
                    <a:pt x="90" y="0"/>
                  </a:cubicBezTo>
                  <a:lnTo>
                    <a:pt x="5" y="0"/>
                  </a:ln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436">
              <a:extLst>
                <a:ext uri="{FF2B5EF4-FFF2-40B4-BE49-F238E27FC236}">
                  <a16:creationId xmlns:a16="http://schemas.microsoft.com/office/drawing/2014/main" id="{5D732E03-8DE9-4B8B-A058-9F48D0818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607" y="4569330"/>
              <a:ext cx="84138" cy="84138"/>
            </a:xfrm>
            <a:custGeom>
              <a:avLst/>
              <a:gdLst>
                <a:gd name="T0" fmla="*/ 73 w 111"/>
                <a:gd name="T1" fmla="*/ 34 h 111"/>
                <a:gd name="T2" fmla="*/ 73 w 111"/>
                <a:gd name="T3" fmla="*/ 0 h 111"/>
                <a:gd name="T4" fmla="*/ 38 w 111"/>
                <a:gd name="T5" fmla="*/ 0 h 111"/>
                <a:gd name="T6" fmla="*/ 38 w 111"/>
                <a:gd name="T7" fmla="*/ 34 h 111"/>
                <a:gd name="T8" fmla="*/ 33 w 111"/>
                <a:gd name="T9" fmla="*/ 38 h 111"/>
                <a:gd name="T10" fmla="*/ 0 w 111"/>
                <a:gd name="T11" fmla="*/ 38 h 111"/>
                <a:gd name="T12" fmla="*/ 0 w 111"/>
                <a:gd name="T13" fmla="*/ 73 h 111"/>
                <a:gd name="T14" fmla="*/ 33 w 111"/>
                <a:gd name="T15" fmla="*/ 73 h 111"/>
                <a:gd name="T16" fmla="*/ 38 w 111"/>
                <a:gd name="T17" fmla="*/ 78 h 111"/>
                <a:gd name="T18" fmla="*/ 38 w 111"/>
                <a:gd name="T19" fmla="*/ 111 h 111"/>
                <a:gd name="T20" fmla="*/ 73 w 111"/>
                <a:gd name="T21" fmla="*/ 111 h 111"/>
                <a:gd name="T22" fmla="*/ 73 w 111"/>
                <a:gd name="T23" fmla="*/ 78 h 111"/>
                <a:gd name="T24" fmla="*/ 77 w 111"/>
                <a:gd name="T25" fmla="*/ 73 h 111"/>
                <a:gd name="T26" fmla="*/ 111 w 111"/>
                <a:gd name="T27" fmla="*/ 73 h 111"/>
                <a:gd name="T28" fmla="*/ 111 w 111"/>
                <a:gd name="T29" fmla="*/ 38 h 111"/>
                <a:gd name="T30" fmla="*/ 77 w 111"/>
                <a:gd name="T31" fmla="*/ 38 h 111"/>
                <a:gd name="T32" fmla="*/ 73 w 111"/>
                <a:gd name="T33" fmla="*/ 3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111">
                  <a:moveTo>
                    <a:pt x="73" y="34"/>
                  </a:moveTo>
                  <a:lnTo>
                    <a:pt x="73" y="0"/>
                  </a:lnTo>
                  <a:lnTo>
                    <a:pt x="38" y="0"/>
                  </a:lnTo>
                  <a:lnTo>
                    <a:pt x="38" y="34"/>
                  </a:lnTo>
                  <a:cubicBezTo>
                    <a:pt x="38" y="36"/>
                    <a:pt x="36" y="38"/>
                    <a:pt x="33" y="38"/>
                  </a:cubicBezTo>
                  <a:lnTo>
                    <a:pt x="0" y="38"/>
                  </a:lnTo>
                  <a:lnTo>
                    <a:pt x="0" y="73"/>
                  </a:lnTo>
                  <a:lnTo>
                    <a:pt x="33" y="73"/>
                  </a:lnTo>
                  <a:cubicBezTo>
                    <a:pt x="36" y="73"/>
                    <a:pt x="38" y="75"/>
                    <a:pt x="38" y="78"/>
                  </a:cubicBezTo>
                  <a:lnTo>
                    <a:pt x="38" y="111"/>
                  </a:lnTo>
                  <a:lnTo>
                    <a:pt x="73" y="111"/>
                  </a:lnTo>
                  <a:lnTo>
                    <a:pt x="73" y="78"/>
                  </a:lnTo>
                  <a:cubicBezTo>
                    <a:pt x="73" y="75"/>
                    <a:pt x="75" y="73"/>
                    <a:pt x="77" y="73"/>
                  </a:cubicBezTo>
                  <a:lnTo>
                    <a:pt x="111" y="73"/>
                  </a:lnTo>
                  <a:lnTo>
                    <a:pt x="111" y="38"/>
                  </a:lnTo>
                  <a:lnTo>
                    <a:pt x="77" y="38"/>
                  </a:lnTo>
                  <a:cubicBezTo>
                    <a:pt x="75" y="38"/>
                    <a:pt x="73" y="36"/>
                    <a:pt x="7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438">
              <a:extLst>
                <a:ext uri="{FF2B5EF4-FFF2-40B4-BE49-F238E27FC236}">
                  <a16:creationId xmlns:a16="http://schemas.microsoft.com/office/drawing/2014/main" id="{70874ABB-DBFE-4785-92D5-FD2BD1AC0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669" y="4561392"/>
              <a:ext cx="100013" cy="100013"/>
            </a:xfrm>
            <a:custGeom>
              <a:avLst/>
              <a:gdLst>
                <a:gd name="T0" fmla="*/ 121 w 131"/>
                <a:gd name="T1" fmla="*/ 82 h 130"/>
                <a:gd name="T2" fmla="*/ 87 w 131"/>
                <a:gd name="T3" fmla="*/ 82 h 130"/>
                <a:gd name="T4" fmla="*/ 83 w 131"/>
                <a:gd name="T5" fmla="*/ 87 h 130"/>
                <a:gd name="T6" fmla="*/ 83 w 131"/>
                <a:gd name="T7" fmla="*/ 120 h 130"/>
                <a:gd name="T8" fmla="*/ 48 w 131"/>
                <a:gd name="T9" fmla="*/ 120 h 130"/>
                <a:gd name="T10" fmla="*/ 48 w 131"/>
                <a:gd name="T11" fmla="*/ 87 h 130"/>
                <a:gd name="T12" fmla="*/ 43 w 131"/>
                <a:gd name="T13" fmla="*/ 82 h 130"/>
                <a:gd name="T14" fmla="*/ 10 w 131"/>
                <a:gd name="T15" fmla="*/ 82 h 130"/>
                <a:gd name="T16" fmla="*/ 10 w 131"/>
                <a:gd name="T17" fmla="*/ 47 h 130"/>
                <a:gd name="T18" fmla="*/ 43 w 131"/>
                <a:gd name="T19" fmla="*/ 47 h 130"/>
                <a:gd name="T20" fmla="*/ 48 w 131"/>
                <a:gd name="T21" fmla="*/ 43 h 130"/>
                <a:gd name="T22" fmla="*/ 48 w 131"/>
                <a:gd name="T23" fmla="*/ 9 h 130"/>
                <a:gd name="T24" fmla="*/ 83 w 131"/>
                <a:gd name="T25" fmla="*/ 9 h 130"/>
                <a:gd name="T26" fmla="*/ 83 w 131"/>
                <a:gd name="T27" fmla="*/ 43 h 130"/>
                <a:gd name="T28" fmla="*/ 87 w 131"/>
                <a:gd name="T29" fmla="*/ 47 h 130"/>
                <a:gd name="T30" fmla="*/ 121 w 131"/>
                <a:gd name="T31" fmla="*/ 47 h 130"/>
                <a:gd name="T32" fmla="*/ 121 w 131"/>
                <a:gd name="T33" fmla="*/ 82 h 130"/>
                <a:gd name="T34" fmla="*/ 126 w 131"/>
                <a:gd name="T35" fmla="*/ 38 h 130"/>
                <a:gd name="T36" fmla="*/ 92 w 131"/>
                <a:gd name="T37" fmla="*/ 38 h 130"/>
                <a:gd name="T38" fmla="*/ 92 w 131"/>
                <a:gd name="T39" fmla="*/ 4 h 130"/>
                <a:gd name="T40" fmla="*/ 87 w 131"/>
                <a:gd name="T41" fmla="*/ 0 h 130"/>
                <a:gd name="T42" fmla="*/ 43 w 131"/>
                <a:gd name="T43" fmla="*/ 0 h 130"/>
                <a:gd name="T44" fmla="*/ 39 w 131"/>
                <a:gd name="T45" fmla="*/ 4 h 130"/>
                <a:gd name="T46" fmla="*/ 39 w 131"/>
                <a:gd name="T47" fmla="*/ 38 h 130"/>
                <a:gd name="T48" fmla="*/ 5 w 131"/>
                <a:gd name="T49" fmla="*/ 38 h 130"/>
                <a:gd name="T50" fmla="*/ 0 w 131"/>
                <a:gd name="T51" fmla="*/ 43 h 130"/>
                <a:gd name="T52" fmla="*/ 0 w 131"/>
                <a:gd name="T53" fmla="*/ 87 h 130"/>
                <a:gd name="T54" fmla="*/ 5 w 131"/>
                <a:gd name="T55" fmla="*/ 91 h 130"/>
                <a:gd name="T56" fmla="*/ 39 w 131"/>
                <a:gd name="T57" fmla="*/ 91 h 130"/>
                <a:gd name="T58" fmla="*/ 39 w 131"/>
                <a:gd name="T59" fmla="*/ 125 h 130"/>
                <a:gd name="T60" fmla="*/ 43 w 131"/>
                <a:gd name="T61" fmla="*/ 130 h 130"/>
                <a:gd name="T62" fmla="*/ 87 w 131"/>
                <a:gd name="T63" fmla="*/ 130 h 130"/>
                <a:gd name="T64" fmla="*/ 92 w 131"/>
                <a:gd name="T65" fmla="*/ 125 h 130"/>
                <a:gd name="T66" fmla="*/ 92 w 131"/>
                <a:gd name="T67" fmla="*/ 91 h 130"/>
                <a:gd name="T68" fmla="*/ 126 w 131"/>
                <a:gd name="T69" fmla="*/ 91 h 130"/>
                <a:gd name="T70" fmla="*/ 131 w 131"/>
                <a:gd name="T71" fmla="*/ 87 h 130"/>
                <a:gd name="T72" fmla="*/ 131 w 131"/>
                <a:gd name="T73" fmla="*/ 43 h 130"/>
                <a:gd name="T74" fmla="*/ 126 w 131"/>
                <a:gd name="T75" fmla="*/ 3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30">
                  <a:moveTo>
                    <a:pt x="121" y="82"/>
                  </a:moveTo>
                  <a:lnTo>
                    <a:pt x="87" y="82"/>
                  </a:lnTo>
                  <a:cubicBezTo>
                    <a:pt x="85" y="82"/>
                    <a:pt x="83" y="84"/>
                    <a:pt x="83" y="87"/>
                  </a:cubicBezTo>
                  <a:lnTo>
                    <a:pt x="83" y="120"/>
                  </a:lnTo>
                  <a:lnTo>
                    <a:pt x="48" y="120"/>
                  </a:lnTo>
                  <a:lnTo>
                    <a:pt x="48" y="87"/>
                  </a:lnTo>
                  <a:cubicBezTo>
                    <a:pt x="48" y="84"/>
                    <a:pt x="46" y="82"/>
                    <a:pt x="43" y="82"/>
                  </a:cubicBezTo>
                  <a:lnTo>
                    <a:pt x="10" y="82"/>
                  </a:lnTo>
                  <a:lnTo>
                    <a:pt x="10" y="47"/>
                  </a:lnTo>
                  <a:lnTo>
                    <a:pt x="43" y="47"/>
                  </a:lnTo>
                  <a:cubicBezTo>
                    <a:pt x="46" y="47"/>
                    <a:pt x="48" y="45"/>
                    <a:pt x="48" y="43"/>
                  </a:cubicBezTo>
                  <a:lnTo>
                    <a:pt x="48" y="9"/>
                  </a:lnTo>
                  <a:lnTo>
                    <a:pt x="83" y="9"/>
                  </a:lnTo>
                  <a:lnTo>
                    <a:pt x="83" y="43"/>
                  </a:lnTo>
                  <a:cubicBezTo>
                    <a:pt x="83" y="45"/>
                    <a:pt x="85" y="47"/>
                    <a:pt x="87" y="47"/>
                  </a:cubicBezTo>
                  <a:lnTo>
                    <a:pt x="121" y="47"/>
                  </a:lnTo>
                  <a:lnTo>
                    <a:pt x="121" y="82"/>
                  </a:lnTo>
                  <a:close/>
                  <a:moveTo>
                    <a:pt x="126" y="38"/>
                  </a:moveTo>
                  <a:lnTo>
                    <a:pt x="92" y="38"/>
                  </a:lnTo>
                  <a:lnTo>
                    <a:pt x="92" y="4"/>
                  </a:lnTo>
                  <a:cubicBezTo>
                    <a:pt x="92" y="2"/>
                    <a:pt x="90" y="0"/>
                    <a:pt x="87" y="0"/>
                  </a:cubicBezTo>
                  <a:lnTo>
                    <a:pt x="43" y="0"/>
                  </a:lnTo>
                  <a:cubicBezTo>
                    <a:pt x="41" y="0"/>
                    <a:pt x="39" y="2"/>
                    <a:pt x="39" y="4"/>
                  </a:cubicBezTo>
                  <a:lnTo>
                    <a:pt x="39" y="38"/>
                  </a:lnTo>
                  <a:lnTo>
                    <a:pt x="5" y="38"/>
                  </a:lnTo>
                  <a:cubicBezTo>
                    <a:pt x="2" y="38"/>
                    <a:pt x="0" y="40"/>
                    <a:pt x="0" y="43"/>
                  </a:cubicBezTo>
                  <a:lnTo>
                    <a:pt x="0" y="87"/>
                  </a:lnTo>
                  <a:cubicBezTo>
                    <a:pt x="0" y="89"/>
                    <a:pt x="2" y="91"/>
                    <a:pt x="5" y="91"/>
                  </a:cubicBezTo>
                  <a:lnTo>
                    <a:pt x="39" y="91"/>
                  </a:lnTo>
                  <a:lnTo>
                    <a:pt x="39" y="125"/>
                  </a:lnTo>
                  <a:cubicBezTo>
                    <a:pt x="39" y="128"/>
                    <a:pt x="41" y="130"/>
                    <a:pt x="43" y="130"/>
                  </a:cubicBezTo>
                  <a:lnTo>
                    <a:pt x="87" y="130"/>
                  </a:lnTo>
                  <a:cubicBezTo>
                    <a:pt x="90" y="130"/>
                    <a:pt x="92" y="128"/>
                    <a:pt x="92" y="125"/>
                  </a:cubicBezTo>
                  <a:lnTo>
                    <a:pt x="92" y="91"/>
                  </a:lnTo>
                  <a:lnTo>
                    <a:pt x="126" y="91"/>
                  </a:lnTo>
                  <a:cubicBezTo>
                    <a:pt x="128" y="91"/>
                    <a:pt x="131" y="89"/>
                    <a:pt x="131" y="87"/>
                  </a:cubicBezTo>
                  <a:lnTo>
                    <a:pt x="131" y="43"/>
                  </a:lnTo>
                  <a:cubicBezTo>
                    <a:pt x="131" y="40"/>
                    <a:pt x="128" y="38"/>
                    <a:pt x="12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40917" y="2208745"/>
            <a:ext cx="2859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Valoriser l'aventure entrepreneuriale en oncologie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0088" y="1810931"/>
            <a:ext cx="3137600" cy="15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Formation &amp; accompagnement à la création d'entreprise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712150" y="2160929"/>
            <a:ext cx="3745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Accélérer le développement des entreprises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741284" y="914400"/>
            <a:ext cx="3890279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4975B3F-97E6-4E0B-9BBA-DA1ED2A73DC7}"/>
              </a:ext>
            </a:extLst>
          </p:cNvPr>
          <p:cNvSpPr/>
          <p:nvPr/>
        </p:nvSpPr>
        <p:spPr>
          <a:xfrm>
            <a:off x="3973359" y="3900931"/>
            <a:ext cx="1486754" cy="646331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OncoSummer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510B0DF-371F-4B6F-B02C-CA509E0BCEB0}"/>
              </a:ext>
            </a:extLst>
          </p:cNvPr>
          <p:cNvSpPr/>
          <p:nvPr/>
        </p:nvSpPr>
        <p:spPr>
          <a:xfrm>
            <a:off x="3772455" y="4576851"/>
            <a:ext cx="1824923" cy="369332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Modules LS LEAD</a:t>
            </a:r>
          </a:p>
        </p:txBody>
      </p:sp>
    </p:spTree>
    <p:extLst>
      <p:ext uri="{BB962C8B-B14F-4D97-AF65-F5344CB8AC3E}">
        <p14:creationId xmlns:p14="http://schemas.microsoft.com/office/powerpoint/2010/main" val="307299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Actions d’OncoSTART</a:t>
            </a:r>
          </a:p>
        </p:txBody>
      </p:sp>
      <p:graphicFrame>
        <p:nvGraphicFramePr>
          <p:cNvPr id="83" name="Tableau 82"/>
          <p:cNvGraphicFramePr>
            <a:graphicFrameLocks noGrp="1"/>
          </p:cNvGraphicFramePr>
          <p:nvPr/>
        </p:nvGraphicFramePr>
        <p:xfrm>
          <a:off x="637953" y="1105782"/>
          <a:ext cx="10792047" cy="5624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4075">
                  <a:extLst>
                    <a:ext uri="{9D8B030D-6E8A-4147-A177-3AD203B41FA5}">
                      <a16:colId xmlns:a16="http://schemas.microsoft.com/office/drawing/2014/main" val="2981397585"/>
                    </a:ext>
                  </a:extLst>
                </a:gridCol>
                <a:gridCol w="3986162">
                  <a:extLst>
                    <a:ext uri="{9D8B030D-6E8A-4147-A177-3AD203B41FA5}">
                      <a16:colId xmlns:a16="http://schemas.microsoft.com/office/drawing/2014/main" val="497375095"/>
                    </a:ext>
                  </a:extLst>
                </a:gridCol>
                <a:gridCol w="3711810">
                  <a:extLst>
                    <a:ext uri="{9D8B030D-6E8A-4147-A177-3AD203B41FA5}">
                      <a16:colId xmlns:a16="http://schemas.microsoft.com/office/drawing/2014/main" val="2505219113"/>
                    </a:ext>
                  </a:extLst>
                </a:gridCol>
              </a:tblGrid>
              <a:tr h="981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1. Sensibilisation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7B0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2. Formation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9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3. Accélération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4B3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81700"/>
                  </a:ext>
                </a:extLst>
              </a:tr>
              <a:tr h="4643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B0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9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B3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650206"/>
                  </a:ext>
                </a:extLst>
              </a:tr>
            </a:tbl>
          </a:graphicData>
        </a:graphic>
      </p:graphicFrame>
      <p:pic>
        <p:nvPicPr>
          <p:cNvPr id="84" name="Image 8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4173" y="3965749"/>
            <a:ext cx="987353" cy="2149538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02964" y="3280356"/>
            <a:ext cx="987353" cy="3219250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08190" y="4995436"/>
            <a:ext cx="987353" cy="1498205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9462" y="4413628"/>
            <a:ext cx="987353" cy="1804831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5932" y="5448668"/>
            <a:ext cx="987353" cy="1224751"/>
          </a:xfrm>
          <a:prstGeom prst="rect">
            <a:avLst/>
          </a:prstGeom>
        </p:spPr>
      </p:pic>
      <p:sp>
        <p:nvSpPr>
          <p:cNvPr id="89" name="Triangle rectangle 88"/>
          <p:cNvSpPr/>
          <p:nvPr/>
        </p:nvSpPr>
        <p:spPr>
          <a:xfrm flipH="1">
            <a:off x="625249" y="5080524"/>
            <a:ext cx="10792047" cy="163718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0" name="Connecteur droit 89"/>
          <p:cNvCxnSpPr/>
          <p:nvPr/>
        </p:nvCxnSpPr>
        <p:spPr>
          <a:xfrm>
            <a:off x="7714955" y="1114648"/>
            <a:ext cx="0" cy="5616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4295779" y="6231159"/>
            <a:ext cx="3463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161A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Maturité des compétences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668719" y="6231159"/>
            <a:ext cx="3062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161A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Maturité des projets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9576031" y="2954177"/>
            <a:ext cx="1802225" cy="369332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OncoNetworking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908293" y="3542702"/>
            <a:ext cx="1520430" cy="369332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OncoBooster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418291" y="5042589"/>
            <a:ext cx="1712135" cy="369332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OncoStartupper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973359" y="3900931"/>
            <a:ext cx="1486754" cy="646331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OncoSummer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566195" y="3614107"/>
            <a:ext cx="1952393" cy="369332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OncoEntrepreneur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693507" y="4001411"/>
            <a:ext cx="1760867" cy="369332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OncoNumérique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9" name="Group 740"/>
          <p:cNvGrpSpPr/>
          <p:nvPr/>
        </p:nvGrpSpPr>
        <p:grpSpPr>
          <a:xfrm rot="2740365" flipH="1">
            <a:off x="4448982" y="5169935"/>
            <a:ext cx="574530" cy="592856"/>
            <a:chOff x="1871333" y="2522497"/>
            <a:chExt cx="1106424" cy="1106424"/>
          </a:xfrm>
          <a:solidFill>
            <a:srgbClr val="161A22"/>
          </a:solidFill>
        </p:grpSpPr>
        <p:sp>
          <p:nvSpPr>
            <p:cNvPr id="100" name="Oval 786"/>
            <p:cNvSpPr>
              <a:spLocks noChangeAspect="1"/>
            </p:cNvSpPr>
            <p:nvPr/>
          </p:nvSpPr>
          <p:spPr>
            <a:xfrm>
              <a:off x="1871333" y="2522497"/>
              <a:ext cx="1106424" cy="110642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val 787"/>
            <p:cNvSpPr>
              <a:spLocks noChangeAspect="1"/>
            </p:cNvSpPr>
            <p:nvPr/>
          </p:nvSpPr>
          <p:spPr>
            <a:xfrm>
              <a:off x="1967345" y="2618509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2" name="Diploma" descr="{&quot;Key&quot;:&quot;POWER_USER_SHAPE_ICON&quot;,&quot;Value&quot;:&quot;POWER_USER_SHAPE_ICON_STYLE_1&quot;}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547986" y="5308857"/>
            <a:ext cx="361250" cy="310440"/>
          </a:xfrm>
          <a:custGeom>
            <a:avLst/>
            <a:gdLst>
              <a:gd name="T0" fmla="*/ 108 w 592"/>
              <a:gd name="T1" fmla="*/ 278 h 490"/>
              <a:gd name="T2" fmla="*/ 108 w 592"/>
              <a:gd name="T3" fmla="*/ 386 h 490"/>
              <a:gd name="T4" fmla="*/ 293 w 592"/>
              <a:gd name="T5" fmla="*/ 489 h 490"/>
              <a:gd name="T6" fmla="*/ 483 w 592"/>
              <a:gd name="T7" fmla="*/ 386 h 490"/>
              <a:gd name="T8" fmla="*/ 483 w 592"/>
              <a:gd name="T9" fmla="*/ 278 h 490"/>
              <a:gd name="T10" fmla="*/ 293 w 592"/>
              <a:gd name="T11" fmla="*/ 381 h 490"/>
              <a:gd name="T12" fmla="*/ 108 w 592"/>
              <a:gd name="T13" fmla="*/ 278 h 490"/>
              <a:gd name="T14" fmla="*/ 293 w 592"/>
              <a:gd name="T15" fmla="*/ 0 h 490"/>
              <a:gd name="T16" fmla="*/ 0 w 592"/>
              <a:gd name="T17" fmla="*/ 165 h 490"/>
              <a:gd name="T18" fmla="*/ 293 w 592"/>
              <a:gd name="T19" fmla="*/ 324 h 490"/>
              <a:gd name="T20" fmla="*/ 535 w 592"/>
              <a:gd name="T21" fmla="*/ 196 h 490"/>
              <a:gd name="T22" fmla="*/ 535 w 592"/>
              <a:gd name="T23" fmla="*/ 381 h 490"/>
              <a:gd name="T24" fmla="*/ 591 w 592"/>
              <a:gd name="T25" fmla="*/ 381 h 490"/>
              <a:gd name="T26" fmla="*/ 591 w 592"/>
              <a:gd name="T27" fmla="*/ 165 h 490"/>
              <a:gd name="T28" fmla="*/ 293 w 592"/>
              <a:gd name="T29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2" h="490">
                <a:moveTo>
                  <a:pt x="108" y="278"/>
                </a:moveTo>
                <a:lnTo>
                  <a:pt x="108" y="386"/>
                </a:lnTo>
                <a:lnTo>
                  <a:pt x="293" y="489"/>
                </a:lnTo>
                <a:lnTo>
                  <a:pt x="483" y="386"/>
                </a:lnTo>
                <a:lnTo>
                  <a:pt x="483" y="278"/>
                </a:lnTo>
                <a:lnTo>
                  <a:pt x="293" y="381"/>
                </a:lnTo>
                <a:lnTo>
                  <a:pt x="108" y="278"/>
                </a:lnTo>
                <a:close/>
                <a:moveTo>
                  <a:pt x="293" y="0"/>
                </a:moveTo>
                <a:lnTo>
                  <a:pt x="0" y="165"/>
                </a:lnTo>
                <a:lnTo>
                  <a:pt x="293" y="324"/>
                </a:lnTo>
                <a:lnTo>
                  <a:pt x="535" y="196"/>
                </a:lnTo>
                <a:lnTo>
                  <a:pt x="535" y="381"/>
                </a:lnTo>
                <a:lnTo>
                  <a:pt x="591" y="381"/>
                </a:lnTo>
                <a:lnTo>
                  <a:pt x="591" y="165"/>
                </a:lnTo>
                <a:lnTo>
                  <a:pt x="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" name="Group 740"/>
          <p:cNvGrpSpPr/>
          <p:nvPr/>
        </p:nvGrpSpPr>
        <p:grpSpPr>
          <a:xfrm rot="2740365" flipH="1">
            <a:off x="8477018" y="4205632"/>
            <a:ext cx="574530" cy="592856"/>
            <a:chOff x="1871333" y="2522497"/>
            <a:chExt cx="1106424" cy="1106424"/>
          </a:xfrm>
          <a:solidFill>
            <a:srgbClr val="161A22"/>
          </a:solidFill>
        </p:grpSpPr>
        <p:sp>
          <p:nvSpPr>
            <p:cNvPr id="104" name="Oval 786"/>
            <p:cNvSpPr>
              <a:spLocks noChangeAspect="1"/>
            </p:cNvSpPr>
            <p:nvPr/>
          </p:nvSpPr>
          <p:spPr>
            <a:xfrm>
              <a:off x="1871333" y="2522497"/>
              <a:ext cx="1106424" cy="110642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val 787"/>
            <p:cNvSpPr>
              <a:spLocks noChangeAspect="1"/>
            </p:cNvSpPr>
            <p:nvPr/>
          </p:nvSpPr>
          <p:spPr>
            <a:xfrm>
              <a:off x="1967345" y="2618509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6" name="Group 740"/>
          <p:cNvGrpSpPr/>
          <p:nvPr/>
        </p:nvGrpSpPr>
        <p:grpSpPr>
          <a:xfrm rot="2740365" flipH="1">
            <a:off x="6387674" y="4657915"/>
            <a:ext cx="574530" cy="592856"/>
            <a:chOff x="1871333" y="2522497"/>
            <a:chExt cx="1106424" cy="1106424"/>
          </a:xfrm>
          <a:solidFill>
            <a:srgbClr val="161A22"/>
          </a:solidFill>
        </p:grpSpPr>
        <p:sp>
          <p:nvSpPr>
            <p:cNvPr id="107" name="Oval 786"/>
            <p:cNvSpPr>
              <a:spLocks noChangeAspect="1"/>
            </p:cNvSpPr>
            <p:nvPr/>
          </p:nvSpPr>
          <p:spPr>
            <a:xfrm>
              <a:off x="1871333" y="2522497"/>
              <a:ext cx="1106424" cy="110642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val 787"/>
            <p:cNvSpPr>
              <a:spLocks noChangeAspect="1"/>
            </p:cNvSpPr>
            <p:nvPr/>
          </p:nvSpPr>
          <p:spPr>
            <a:xfrm>
              <a:off x="1967345" y="2618509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9" name="Arrow16" descr="{&quot;Key&quot;:&quot;POWER_USER_SHAPE_ICON&quot;,&quot;Value&quot;:&quot;POWER_USER_SHAPE_ICON_STYLE_1&quot;}"/>
          <p:cNvGrpSpPr>
            <a:grpSpLocks noChangeAspect="1"/>
          </p:cNvGrpSpPr>
          <p:nvPr/>
        </p:nvGrpSpPr>
        <p:grpSpPr>
          <a:xfrm flipV="1">
            <a:off x="8592798" y="4393184"/>
            <a:ext cx="377747" cy="275584"/>
            <a:chOff x="2308413" y="4961959"/>
            <a:chExt cx="2131592" cy="1555093"/>
          </a:xfrm>
          <a:solidFill>
            <a:schemeClr val="bg1"/>
          </a:solidFill>
        </p:grpSpPr>
        <p:sp>
          <p:nvSpPr>
            <p:cNvPr id="110" name="Freeform: Shape 49">
              <a:extLst>
                <a:ext uri="{FF2B5EF4-FFF2-40B4-BE49-F238E27FC236}">
                  <a16:creationId xmlns:a16="http://schemas.microsoft.com/office/drawing/2014/main" id="{22C55253-B65D-4A4B-BBC8-F760869A21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08413" y="4961959"/>
              <a:ext cx="1937378" cy="1075380"/>
            </a:xfrm>
            <a:custGeom>
              <a:avLst/>
              <a:gdLst>
                <a:gd name="connsiteX0" fmla="*/ 872112 w 1937378"/>
                <a:gd name="connsiteY0" fmla="*/ 1720 h 1075380"/>
                <a:gd name="connsiteX1" fmla="*/ 1195328 w 1937378"/>
                <a:gd name="connsiteY1" fmla="*/ 67908 h 1075380"/>
                <a:gd name="connsiteX2" fmla="*/ 1937378 w 1937378"/>
                <a:gd name="connsiteY2" fmla="*/ 1059920 h 1075380"/>
                <a:gd name="connsiteX3" fmla="*/ 1688481 w 1937378"/>
                <a:gd name="connsiteY3" fmla="*/ 1075380 h 1075380"/>
                <a:gd name="connsiteX4" fmla="*/ 1110201 w 1937378"/>
                <a:gd name="connsiteY4" fmla="*/ 302305 h 1075380"/>
                <a:gd name="connsiteX5" fmla="*/ 170602 w 1937378"/>
                <a:gd name="connsiteY5" fmla="*/ 524131 h 1075380"/>
                <a:gd name="connsiteX6" fmla="*/ 170077 w 1937378"/>
                <a:gd name="connsiteY6" fmla="*/ 523633 h 1075380"/>
                <a:gd name="connsiteX7" fmla="*/ 223606 w 1937378"/>
                <a:gd name="connsiteY7" fmla="*/ 271356 h 1075380"/>
                <a:gd name="connsiteX8" fmla="*/ 0 w 1937378"/>
                <a:gd name="connsiteY8" fmla="*/ 343118 h 1075380"/>
                <a:gd name="connsiteX9" fmla="*/ 112942 w 1937378"/>
                <a:gd name="connsiteY9" fmla="*/ 240321 h 1075380"/>
                <a:gd name="connsiteX10" fmla="*/ 872112 w 1937378"/>
                <a:gd name="connsiteY10" fmla="*/ 1720 h 107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7378" h="1075380">
                  <a:moveTo>
                    <a:pt x="872112" y="1720"/>
                  </a:moveTo>
                  <a:cubicBezTo>
                    <a:pt x="980787" y="7729"/>
                    <a:pt x="1089645" y="29527"/>
                    <a:pt x="1195328" y="67908"/>
                  </a:cubicBezTo>
                  <a:cubicBezTo>
                    <a:pt x="1618060" y="221432"/>
                    <a:pt x="1909496" y="611038"/>
                    <a:pt x="1937378" y="1059920"/>
                  </a:cubicBezTo>
                  <a:lnTo>
                    <a:pt x="1688481" y="1075380"/>
                  </a:lnTo>
                  <a:cubicBezTo>
                    <a:pt x="1666752" y="725566"/>
                    <a:pt x="1439637" y="421946"/>
                    <a:pt x="1110201" y="302305"/>
                  </a:cubicBezTo>
                  <a:cubicBezTo>
                    <a:pt x="780766" y="182664"/>
                    <a:pt x="411744" y="269784"/>
                    <a:pt x="170602" y="524131"/>
                  </a:cubicBezTo>
                  <a:lnTo>
                    <a:pt x="170077" y="523633"/>
                  </a:lnTo>
                  <a:lnTo>
                    <a:pt x="223606" y="271356"/>
                  </a:lnTo>
                  <a:lnTo>
                    <a:pt x="0" y="343118"/>
                  </a:lnTo>
                  <a:lnTo>
                    <a:pt x="112942" y="240321"/>
                  </a:lnTo>
                  <a:cubicBezTo>
                    <a:pt x="329880" y="70359"/>
                    <a:pt x="600424" y="-13304"/>
                    <a:pt x="872112" y="17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riangle isocèle 110"/>
            <p:cNvSpPr>
              <a:spLocks noChangeAspect="1"/>
            </p:cNvSpPr>
            <p:nvPr/>
          </p:nvSpPr>
          <p:spPr>
            <a:xfrm rot="10800000">
              <a:off x="3781391" y="5949280"/>
              <a:ext cx="658614" cy="567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Bolt3" descr="{&quot;Key&quot;:&quot;POWER_USER_SHAPE_ICON&quot;,&quot;Value&quot;:&quot;POWER_USER_SHAPE_ICON_STYLE_1&quot;}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8663995" y="4317661"/>
            <a:ext cx="158067" cy="252908"/>
          </a:xfrm>
          <a:custGeom>
            <a:avLst/>
            <a:gdLst>
              <a:gd name="T0" fmla="*/ 132 w 511"/>
              <a:gd name="T1" fmla="*/ 773 h 815"/>
              <a:gd name="T2" fmla="*/ 212 w 511"/>
              <a:gd name="T3" fmla="*/ 474 h 815"/>
              <a:gd name="T4" fmla="*/ 32 w 511"/>
              <a:gd name="T5" fmla="*/ 474 h 815"/>
              <a:gd name="T6" fmla="*/ 13 w 511"/>
              <a:gd name="T7" fmla="*/ 435 h 815"/>
              <a:gd name="T8" fmla="*/ 336 w 511"/>
              <a:gd name="T9" fmla="*/ 21 h 815"/>
              <a:gd name="T10" fmla="*/ 379 w 511"/>
              <a:gd name="T11" fmla="*/ 42 h 815"/>
              <a:gd name="T12" fmla="*/ 299 w 511"/>
              <a:gd name="T13" fmla="*/ 341 h 815"/>
              <a:gd name="T14" fmla="*/ 479 w 511"/>
              <a:gd name="T15" fmla="*/ 341 h 815"/>
              <a:gd name="T16" fmla="*/ 499 w 511"/>
              <a:gd name="T17" fmla="*/ 380 h 815"/>
              <a:gd name="T18" fmla="*/ 176 w 511"/>
              <a:gd name="T19" fmla="*/ 794 h 815"/>
              <a:gd name="T20" fmla="*/ 132 w 511"/>
              <a:gd name="T21" fmla="*/ 773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1" h="815">
                <a:moveTo>
                  <a:pt x="132" y="773"/>
                </a:moveTo>
                <a:lnTo>
                  <a:pt x="212" y="474"/>
                </a:lnTo>
                <a:lnTo>
                  <a:pt x="32" y="474"/>
                </a:lnTo>
                <a:cubicBezTo>
                  <a:pt x="12" y="474"/>
                  <a:pt x="0" y="450"/>
                  <a:pt x="13" y="435"/>
                </a:cubicBezTo>
                <a:lnTo>
                  <a:pt x="336" y="21"/>
                </a:lnTo>
                <a:cubicBezTo>
                  <a:pt x="352" y="0"/>
                  <a:pt x="386" y="17"/>
                  <a:pt x="379" y="42"/>
                </a:cubicBezTo>
                <a:lnTo>
                  <a:pt x="299" y="341"/>
                </a:lnTo>
                <a:lnTo>
                  <a:pt x="479" y="341"/>
                </a:lnTo>
                <a:cubicBezTo>
                  <a:pt x="500" y="341"/>
                  <a:pt x="511" y="365"/>
                  <a:pt x="499" y="380"/>
                </a:cubicBezTo>
                <a:lnTo>
                  <a:pt x="176" y="794"/>
                </a:lnTo>
                <a:cubicBezTo>
                  <a:pt x="159" y="815"/>
                  <a:pt x="125" y="798"/>
                  <a:pt x="132" y="7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3" name="Group 740"/>
          <p:cNvGrpSpPr/>
          <p:nvPr/>
        </p:nvGrpSpPr>
        <p:grpSpPr>
          <a:xfrm rot="2740365" flipH="1">
            <a:off x="10361601" y="3624491"/>
            <a:ext cx="574530" cy="592856"/>
            <a:chOff x="1871333" y="2522497"/>
            <a:chExt cx="1106424" cy="1106424"/>
          </a:xfrm>
          <a:solidFill>
            <a:srgbClr val="161A22"/>
          </a:solidFill>
        </p:grpSpPr>
        <p:sp>
          <p:nvSpPr>
            <p:cNvPr id="114" name="Oval 786"/>
            <p:cNvSpPr>
              <a:spLocks noChangeAspect="1"/>
            </p:cNvSpPr>
            <p:nvPr/>
          </p:nvSpPr>
          <p:spPr>
            <a:xfrm>
              <a:off x="1871333" y="2522497"/>
              <a:ext cx="1106424" cy="110642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787"/>
            <p:cNvSpPr>
              <a:spLocks noChangeAspect="1"/>
            </p:cNvSpPr>
            <p:nvPr/>
          </p:nvSpPr>
          <p:spPr>
            <a:xfrm>
              <a:off x="1967345" y="2618509"/>
              <a:ext cx="914400" cy="9144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6" name="Group 740"/>
          <p:cNvGrpSpPr/>
          <p:nvPr/>
        </p:nvGrpSpPr>
        <p:grpSpPr>
          <a:xfrm rot="2740365" flipH="1">
            <a:off x="1962179" y="5596885"/>
            <a:ext cx="574530" cy="592856"/>
            <a:chOff x="1871333" y="2522497"/>
            <a:chExt cx="1106424" cy="1106424"/>
          </a:xfrm>
          <a:solidFill>
            <a:srgbClr val="161A22"/>
          </a:solidFill>
        </p:grpSpPr>
        <p:sp>
          <p:nvSpPr>
            <p:cNvPr id="117" name="Oval 786"/>
            <p:cNvSpPr>
              <a:spLocks noChangeAspect="1"/>
            </p:cNvSpPr>
            <p:nvPr/>
          </p:nvSpPr>
          <p:spPr>
            <a:xfrm>
              <a:off x="1871333" y="2522497"/>
              <a:ext cx="1106424" cy="110642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Oval 787"/>
            <p:cNvSpPr>
              <a:spLocks noChangeAspect="1"/>
            </p:cNvSpPr>
            <p:nvPr/>
          </p:nvSpPr>
          <p:spPr>
            <a:xfrm>
              <a:off x="1967345" y="2618509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9" name="Rocket3" descr="{&quot;Key&quot;:&quot;POWER_USER_SHAPE_ICON&quot;,&quot;Value&quot;:&quot;POWER_USER_SHAPE_ICON_STYLE_1&quot;}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2068925" y="5748907"/>
            <a:ext cx="335833" cy="337184"/>
          </a:xfrm>
          <a:custGeom>
            <a:avLst/>
            <a:gdLst>
              <a:gd name="T0" fmla="*/ 143 w 161"/>
              <a:gd name="T1" fmla="*/ 0 h 161"/>
              <a:gd name="T2" fmla="*/ 56 w 161"/>
              <a:gd name="T3" fmla="*/ 50 h 161"/>
              <a:gd name="T4" fmla="*/ 36 w 161"/>
              <a:gd name="T5" fmla="*/ 50 h 161"/>
              <a:gd name="T6" fmla="*/ 8 w 161"/>
              <a:gd name="T7" fmla="*/ 72 h 161"/>
              <a:gd name="T8" fmla="*/ 0 w 161"/>
              <a:gd name="T9" fmla="*/ 87 h 161"/>
              <a:gd name="T10" fmla="*/ 18 w 161"/>
              <a:gd name="T11" fmla="*/ 87 h 161"/>
              <a:gd name="T12" fmla="*/ 36 w 161"/>
              <a:gd name="T13" fmla="*/ 87 h 161"/>
              <a:gd name="T14" fmla="*/ 55 w 161"/>
              <a:gd name="T15" fmla="*/ 106 h 161"/>
              <a:gd name="T16" fmla="*/ 74 w 161"/>
              <a:gd name="T17" fmla="*/ 125 h 161"/>
              <a:gd name="T18" fmla="*/ 74 w 161"/>
              <a:gd name="T19" fmla="*/ 143 h 161"/>
              <a:gd name="T20" fmla="*/ 74 w 161"/>
              <a:gd name="T21" fmla="*/ 161 h 161"/>
              <a:gd name="T22" fmla="*/ 89 w 161"/>
              <a:gd name="T23" fmla="*/ 153 h 161"/>
              <a:gd name="T24" fmla="*/ 111 w 161"/>
              <a:gd name="T25" fmla="*/ 125 h 161"/>
              <a:gd name="T26" fmla="*/ 111 w 161"/>
              <a:gd name="T27" fmla="*/ 104 h 161"/>
              <a:gd name="T28" fmla="*/ 161 w 161"/>
              <a:gd name="T29" fmla="*/ 18 h 161"/>
              <a:gd name="T30" fmla="*/ 161 w 161"/>
              <a:gd name="T31" fmla="*/ 0 h 161"/>
              <a:gd name="T32" fmla="*/ 143 w 161"/>
              <a:gd name="T33" fmla="*/ 0 h 161"/>
              <a:gd name="T34" fmla="*/ 111 w 161"/>
              <a:gd name="T35" fmla="*/ 37 h 161"/>
              <a:gd name="T36" fmla="*/ 124 w 161"/>
              <a:gd name="T37" fmla="*/ 50 h 161"/>
              <a:gd name="T38" fmla="*/ 124 w 161"/>
              <a:gd name="T39" fmla="*/ 50 h 161"/>
              <a:gd name="T40" fmla="*/ 111 w 161"/>
              <a:gd name="T41" fmla="*/ 62 h 161"/>
              <a:gd name="T42" fmla="*/ 111 w 161"/>
              <a:gd name="T43" fmla="*/ 62 h 161"/>
              <a:gd name="T44" fmla="*/ 99 w 161"/>
              <a:gd name="T45" fmla="*/ 50 h 161"/>
              <a:gd name="T46" fmla="*/ 99 w 161"/>
              <a:gd name="T47" fmla="*/ 50 h 161"/>
              <a:gd name="T48" fmla="*/ 111 w 161"/>
              <a:gd name="T49" fmla="*/ 37 h 161"/>
              <a:gd name="T50" fmla="*/ 30 w 161"/>
              <a:gd name="T51" fmla="*/ 112 h 161"/>
              <a:gd name="T52" fmla="*/ 24 w 161"/>
              <a:gd name="T53" fmla="*/ 118 h 161"/>
              <a:gd name="T54" fmla="*/ 11 w 161"/>
              <a:gd name="T55" fmla="*/ 150 h 161"/>
              <a:gd name="T56" fmla="*/ 42 w 161"/>
              <a:gd name="T57" fmla="*/ 137 h 161"/>
              <a:gd name="T58" fmla="*/ 49 w 161"/>
              <a:gd name="T59" fmla="*/ 131 h 161"/>
              <a:gd name="T60" fmla="*/ 30 w 161"/>
              <a:gd name="T61" fmla="*/ 11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1" h="161">
                <a:moveTo>
                  <a:pt x="143" y="0"/>
                </a:moveTo>
                <a:cubicBezTo>
                  <a:pt x="116" y="0"/>
                  <a:pt x="80" y="18"/>
                  <a:pt x="56" y="50"/>
                </a:cubicBezTo>
                <a:lnTo>
                  <a:pt x="36" y="50"/>
                </a:lnTo>
                <a:cubicBezTo>
                  <a:pt x="22" y="50"/>
                  <a:pt x="13" y="60"/>
                  <a:pt x="8" y="72"/>
                </a:cubicBezTo>
                <a:lnTo>
                  <a:pt x="0" y="87"/>
                </a:lnTo>
                <a:lnTo>
                  <a:pt x="18" y="87"/>
                </a:lnTo>
                <a:lnTo>
                  <a:pt x="36" y="87"/>
                </a:lnTo>
                <a:lnTo>
                  <a:pt x="55" y="106"/>
                </a:lnTo>
                <a:lnTo>
                  <a:pt x="74" y="125"/>
                </a:lnTo>
                <a:lnTo>
                  <a:pt x="74" y="143"/>
                </a:lnTo>
                <a:lnTo>
                  <a:pt x="74" y="161"/>
                </a:lnTo>
                <a:lnTo>
                  <a:pt x="89" y="153"/>
                </a:lnTo>
                <a:cubicBezTo>
                  <a:pt x="100" y="147"/>
                  <a:pt x="111" y="139"/>
                  <a:pt x="111" y="125"/>
                </a:cubicBezTo>
                <a:lnTo>
                  <a:pt x="111" y="104"/>
                </a:lnTo>
                <a:cubicBezTo>
                  <a:pt x="143" y="80"/>
                  <a:pt x="161" y="44"/>
                  <a:pt x="161" y="18"/>
                </a:cubicBezTo>
                <a:lnTo>
                  <a:pt x="161" y="0"/>
                </a:lnTo>
                <a:lnTo>
                  <a:pt x="143" y="0"/>
                </a:lnTo>
                <a:close/>
                <a:moveTo>
                  <a:pt x="111" y="37"/>
                </a:moveTo>
                <a:cubicBezTo>
                  <a:pt x="118" y="37"/>
                  <a:pt x="124" y="43"/>
                  <a:pt x="124" y="50"/>
                </a:cubicBezTo>
                <a:lnTo>
                  <a:pt x="124" y="50"/>
                </a:lnTo>
                <a:cubicBezTo>
                  <a:pt x="124" y="56"/>
                  <a:pt x="118" y="62"/>
                  <a:pt x="111" y="62"/>
                </a:cubicBezTo>
                <a:lnTo>
                  <a:pt x="111" y="62"/>
                </a:lnTo>
                <a:cubicBezTo>
                  <a:pt x="104" y="62"/>
                  <a:pt x="99" y="56"/>
                  <a:pt x="99" y="50"/>
                </a:cubicBezTo>
                <a:lnTo>
                  <a:pt x="99" y="50"/>
                </a:lnTo>
                <a:cubicBezTo>
                  <a:pt x="99" y="43"/>
                  <a:pt x="104" y="37"/>
                  <a:pt x="111" y="37"/>
                </a:cubicBezTo>
                <a:close/>
                <a:moveTo>
                  <a:pt x="30" y="112"/>
                </a:moveTo>
                <a:lnTo>
                  <a:pt x="24" y="118"/>
                </a:lnTo>
                <a:cubicBezTo>
                  <a:pt x="14" y="127"/>
                  <a:pt x="11" y="150"/>
                  <a:pt x="11" y="150"/>
                </a:cubicBezTo>
                <a:cubicBezTo>
                  <a:pt x="11" y="150"/>
                  <a:pt x="32" y="147"/>
                  <a:pt x="42" y="137"/>
                </a:cubicBezTo>
                <a:lnTo>
                  <a:pt x="49" y="131"/>
                </a:lnTo>
                <a:lnTo>
                  <a:pt x="30" y="11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0" name="Exchange2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416909" y="3639675"/>
            <a:ext cx="463914" cy="455725"/>
            <a:chOff x="5366300" y="2276147"/>
            <a:chExt cx="2178093" cy="2139644"/>
          </a:xfrm>
          <a:solidFill>
            <a:schemeClr val="bg1"/>
          </a:solidFill>
        </p:grpSpPr>
        <p:sp>
          <p:nvSpPr>
            <p:cNvPr id="121" name="User"/>
            <p:cNvSpPr>
              <a:spLocks noChangeAspect="1"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5649105" y="3193564"/>
              <a:ext cx="674334" cy="722634"/>
            </a:xfrm>
            <a:custGeom>
              <a:avLst/>
              <a:gdLst>
                <a:gd name="T0" fmla="*/ 483 w 966"/>
                <a:gd name="T1" fmla="*/ 0 h 1033"/>
                <a:gd name="T2" fmla="*/ 226 w 966"/>
                <a:gd name="T3" fmla="*/ 258 h 1033"/>
                <a:gd name="T4" fmla="*/ 483 w 966"/>
                <a:gd name="T5" fmla="*/ 516 h 1033"/>
                <a:gd name="T6" fmla="*/ 740 w 966"/>
                <a:gd name="T7" fmla="*/ 258 h 1033"/>
                <a:gd name="T8" fmla="*/ 483 w 966"/>
                <a:gd name="T9" fmla="*/ 0 h 1033"/>
                <a:gd name="T10" fmla="*/ 483 w 966"/>
                <a:gd name="T11" fmla="*/ 579 h 1033"/>
                <a:gd name="T12" fmla="*/ 0 w 966"/>
                <a:gd name="T13" fmla="*/ 1033 h 1033"/>
                <a:gd name="T14" fmla="*/ 197 w 966"/>
                <a:gd name="T15" fmla="*/ 1033 h 1033"/>
                <a:gd name="T16" fmla="*/ 275 w 966"/>
                <a:gd name="T17" fmla="*/ 819 h 1033"/>
                <a:gd name="T18" fmla="*/ 242 w 966"/>
                <a:gd name="T19" fmla="*/ 995 h 1033"/>
                <a:gd name="T20" fmla="*/ 253 w 966"/>
                <a:gd name="T21" fmla="*/ 1033 h 1033"/>
                <a:gd name="T22" fmla="*/ 713 w 966"/>
                <a:gd name="T23" fmla="*/ 1033 h 1033"/>
                <a:gd name="T24" fmla="*/ 724 w 966"/>
                <a:gd name="T25" fmla="*/ 995 h 1033"/>
                <a:gd name="T26" fmla="*/ 691 w 966"/>
                <a:gd name="T27" fmla="*/ 819 h 1033"/>
                <a:gd name="T28" fmla="*/ 769 w 966"/>
                <a:gd name="T29" fmla="*/ 1033 h 1033"/>
                <a:gd name="T30" fmla="*/ 966 w 966"/>
                <a:gd name="T31" fmla="*/ 1033 h 1033"/>
                <a:gd name="T32" fmla="*/ 483 w 966"/>
                <a:gd name="T33" fmla="*/ 579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6" h="1033">
                  <a:moveTo>
                    <a:pt x="483" y="0"/>
                  </a:moveTo>
                  <a:cubicBezTo>
                    <a:pt x="341" y="0"/>
                    <a:pt x="226" y="115"/>
                    <a:pt x="226" y="258"/>
                  </a:cubicBezTo>
                  <a:cubicBezTo>
                    <a:pt x="226" y="400"/>
                    <a:pt x="341" y="516"/>
                    <a:pt x="483" y="516"/>
                  </a:cubicBezTo>
                  <a:cubicBezTo>
                    <a:pt x="625" y="516"/>
                    <a:pt x="740" y="400"/>
                    <a:pt x="740" y="258"/>
                  </a:cubicBezTo>
                  <a:cubicBezTo>
                    <a:pt x="740" y="115"/>
                    <a:pt x="625" y="0"/>
                    <a:pt x="483" y="0"/>
                  </a:cubicBezTo>
                  <a:close/>
                  <a:moveTo>
                    <a:pt x="483" y="579"/>
                  </a:moveTo>
                  <a:cubicBezTo>
                    <a:pt x="226" y="579"/>
                    <a:pt x="16" y="780"/>
                    <a:pt x="0" y="1033"/>
                  </a:cubicBezTo>
                  <a:lnTo>
                    <a:pt x="197" y="1033"/>
                  </a:lnTo>
                  <a:cubicBezTo>
                    <a:pt x="184" y="950"/>
                    <a:pt x="216" y="871"/>
                    <a:pt x="275" y="819"/>
                  </a:cubicBezTo>
                  <a:cubicBezTo>
                    <a:pt x="242" y="870"/>
                    <a:pt x="228" y="931"/>
                    <a:pt x="242" y="995"/>
                  </a:cubicBezTo>
                  <a:cubicBezTo>
                    <a:pt x="245" y="1008"/>
                    <a:pt x="248" y="1021"/>
                    <a:pt x="253" y="1033"/>
                  </a:cubicBezTo>
                  <a:lnTo>
                    <a:pt x="713" y="1033"/>
                  </a:lnTo>
                  <a:cubicBezTo>
                    <a:pt x="718" y="1021"/>
                    <a:pt x="721" y="1008"/>
                    <a:pt x="724" y="995"/>
                  </a:cubicBezTo>
                  <a:cubicBezTo>
                    <a:pt x="738" y="931"/>
                    <a:pt x="724" y="870"/>
                    <a:pt x="691" y="819"/>
                  </a:cubicBezTo>
                  <a:cubicBezTo>
                    <a:pt x="750" y="871"/>
                    <a:pt x="782" y="950"/>
                    <a:pt x="769" y="1033"/>
                  </a:cubicBezTo>
                  <a:lnTo>
                    <a:pt x="966" y="1033"/>
                  </a:lnTo>
                  <a:cubicBezTo>
                    <a:pt x="950" y="780"/>
                    <a:pt x="740" y="579"/>
                    <a:pt x="483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User"/>
            <p:cNvSpPr>
              <a:spLocks noChangeAspect="1"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179457" y="2276147"/>
              <a:ext cx="674334" cy="722634"/>
            </a:xfrm>
            <a:custGeom>
              <a:avLst/>
              <a:gdLst>
                <a:gd name="T0" fmla="*/ 483 w 966"/>
                <a:gd name="T1" fmla="*/ 0 h 1033"/>
                <a:gd name="T2" fmla="*/ 226 w 966"/>
                <a:gd name="T3" fmla="*/ 258 h 1033"/>
                <a:gd name="T4" fmla="*/ 483 w 966"/>
                <a:gd name="T5" fmla="*/ 516 h 1033"/>
                <a:gd name="T6" fmla="*/ 740 w 966"/>
                <a:gd name="T7" fmla="*/ 258 h 1033"/>
                <a:gd name="T8" fmla="*/ 483 w 966"/>
                <a:gd name="T9" fmla="*/ 0 h 1033"/>
                <a:gd name="T10" fmla="*/ 483 w 966"/>
                <a:gd name="T11" fmla="*/ 579 h 1033"/>
                <a:gd name="T12" fmla="*/ 0 w 966"/>
                <a:gd name="T13" fmla="*/ 1033 h 1033"/>
                <a:gd name="T14" fmla="*/ 197 w 966"/>
                <a:gd name="T15" fmla="*/ 1033 h 1033"/>
                <a:gd name="T16" fmla="*/ 275 w 966"/>
                <a:gd name="T17" fmla="*/ 819 h 1033"/>
                <a:gd name="T18" fmla="*/ 242 w 966"/>
                <a:gd name="T19" fmla="*/ 995 h 1033"/>
                <a:gd name="T20" fmla="*/ 253 w 966"/>
                <a:gd name="T21" fmla="*/ 1033 h 1033"/>
                <a:gd name="T22" fmla="*/ 713 w 966"/>
                <a:gd name="T23" fmla="*/ 1033 h 1033"/>
                <a:gd name="T24" fmla="*/ 724 w 966"/>
                <a:gd name="T25" fmla="*/ 995 h 1033"/>
                <a:gd name="T26" fmla="*/ 691 w 966"/>
                <a:gd name="T27" fmla="*/ 819 h 1033"/>
                <a:gd name="T28" fmla="*/ 769 w 966"/>
                <a:gd name="T29" fmla="*/ 1033 h 1033"/>
                <a:gd name="T30" fmla="*/ 966 w 966"/>
                <a:gd name="T31" fmla="*/ 1033 h 1033"/>
                <a:gd name="T32" fmla="*/ 483 w 966"/>
                <a:gd name="T33" fmla="*/ 579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6" h="1033">
                  <a:moveTo>
                    <a:pt x="483" y="0"/>
                  </a:moveTo>
                  <a:cubicBezTo>
                    <a:pt x="341" y="0"/>
                    <a:pt x="226" y="115"/>
                    <a:pt x="226" y="258"/>
                  </a:cubicBezTo>
                  <a:cubicBezTo>
                    <a:pt x="226" y="400"/>
                    <a:pt x="341" y="516"/>
                    <a:pt x="483" y="516"/>
                  </a:cubicBezTo>
                  <a:cubicBezTo>
                    <a:pt x="625" y="516"/>
                    <a:pt x="740" y="400"/>
                    <a:pt x="740" y="258"/>
                  </a:cubicBezTo>
                  <a:cubicBezTo>
                    <a:pt x="740" y="115"/>
                    <a:pt x="625" y="0"/>
                    <a:pt x="483" y="0"/>
                  </a:cubicBezTo>
                  <a:close/>
                  <a:moveTo>
                    <a:pt x="483" y="579"/>
                  </a:moveTo>
                  <a:cubicBezTo>
                    <a:pt x="226" y="579"/>
                    <a:pt x="16" y="780"/>
                    <a:pt x="0" y="1033"/>
                  </a:cubicBezTo>
                  <a:lnTo>
                    <a:pt x="197" y="1033"/>
                  </a:lnTo>
                  <a:cubicBezTo>
                    <a:pt x="184" y="950"/>
                    <a:pt x="216" y="871"/>
                    <a:pt x="275" y="819"/>
                  </a:cubicBezTo>
                  <a:cubicBezTo>
                    <a:pt x="242" y="870"/>
                    <a:pt x="228" y="931"/>
                    <a:pt x="242" y="995"/>
                  </a:cubicBezTo>
                  <a:cubicBezTo>
                    <a:pt x="245" y="1008"/>
                    <a:pt x="248" y="1021"/>
                    <a:pt x="253" y="1033"/>
                  </a:cubicBezTo>
                  <a:lnTo>
                    <a:pt x="713" y="1033"/>
                  </a:lnTo>
                  <a:cubicBezTo>
                    <a:pt x="718" y="1021"/>
                    <a:pt x="721" y="1008"/>
                    <a:pt x="724" y="995"/>
                  </a:cubicBezTo>
                  <a:cubicBezTo>
                    <a:pt x="738" y="931"/>
                    <a:pt x="724" y="870"/>
                    <a:pt x="691" y="819"/>
                  </a:cubicBezTo>
                  <a:cubicBezTo>
                    <a:pt x="750" y="871"/>
                    <a:pt x="782" y="950"/>
                    <a:pt x="769" y="1033"/>
                  </a:cubicBezTo>
                  <a:lnTo>
                    <a:pt x="966" y="1033"/>
                  </a:lnTo>
                  <a:cubicBezTo>
                    <a:pt x="950" y="780"/>
                    <a:pt x="740" y="579"/>
                    <a:pt x="483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Target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rot="3331643">
              <a:off x="5527494" y="2586008"/>
              <a:ext cx="503158" cy="82554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User"/>
            <p:cNvSpPr>
              <a:spLocks noChangeAspect="1"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6709809" y="3193564"/>
              <a:ext cx="674334" cy="722634"/>
            </a:xfrm>
            <a:custGeom>
              <a:avLst/>
              <a:gdLst>
                <a:gd name="T0" fmla="*/ 483 w 966"/>
                <a:gd name="T1" fmla="*/ 0 h 1033"/>
                <a:gd name="T2" fmla="*/ 226 w 966"/>
                <a:gd name="T3" fmla="*/ 258 h 1033"/>
                <a:gd name="T4" fmla="*/ 483 w 966"/>
                <a:gd name="T5" fmla="*/ 516 h 1033"/>
                <a:gd name="T6" fmla="*/ 740 w 966"/>
                <a:gd name="T7" fmla="*/ 258 h 1033"/>
                <a:gd name="T8" fmla="*/ 483 w 966"/>
                <a:gd name="T9" fmla="*/ 0 h 1033"/>
                <a:gd name="T10" fmla="*/ 483 w 966"/>
                <a:gd name="T11" fmla="*/ 579 h 1033"/>
                <a:gd name="T12" fmla="*/ 0 w 966"/>
                <a:gd name="T13" fmla="*/ 1033 h 1033"/>
                <a:gd name="T14" fmla="*/ 197 w 966"/>
                <a:gd name="T15" fmla="*/ 1033 h 1033"/>
                <a:gd name="T16" fmla="*/ 275 w 966"/>
                <a:gd name="T17" fmla="*/ 819 h 1033"/>
                <a:gd name="T18" fmla="*/ 242 w 966"/>
                <a:gd name="T19" fmla="*/ 995 h 1033"/>
                <a:gd name="T20" fmla="*/ 253 w 966"/>
                <a:gd name="T21" fmla="*/ 1033 h 1033"/>
                <a:gd name="T22" fmla="*/ 713 w 966"/>
                <a:gd name="T23" fmla="*/ 1033 h 1033"/>
                <a:gd name="T24" fmla="*/ 724 w 966"/>
                <a:gd name="T25" fmla="*/ 995 h 1033"/>
                <a:gd name="T26" fmla="*/ 691 w 966"/>
                <a:gd name="T27" fmla="*/ 819 h 1033"/>
                <a:gd name="T28" fmla="*/ 769 w 966"/>
                <a:gd name="T29" fmla="*/ 1033 h 1033"/>
                <a:gd name="T30" fmla="*/ 966 w 966"/>
                <a:gd name="T31" fmla="*/ 1033 h 1033"/>
                <a:gd name="T32" fmla="*/ 483 w 966"/>
                <a:gd name="T33" fmla="*/ 579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6" h="1033">
                  <a:moveTo>
                    <a:pt x="483" y="0"/>
                  </a:moveTo>
                  <a:cubicBezTo>
                    <a:pt x="341" y="0"/>
                    <a:pt x="226" y="115"/>
                    <a:pt x="226" y="258"/>
                  </a:cubicBezTo>
                  <a:cubicBezTo>
                    <a:pt x="226" y="400"/>
                    <a:pt x="341" y="516"/>
                    <a:pt x="483" y="516"/>
                  </a:cubicBezTo>
                  <a:cubicBezTo>
                    <a:pt x="625" y="516"/>
                    <a:pt x="740" y="400"/>
                    <a:pt x="740" y="258"/>
                  </a:cubicBezTo>
                  <a:cubicBezTo>
                    <a:pt x="740" y="115"/>
                    <a:pt x="625" y="0"/>
                    <a:pt x="483" y="0"/>
                  </a:cubicBezTo>
                  <a:close/>
                  <a:moveTo>
                    <a:pt x="483" y="579"/>
                  </a:moveTo>
                  <a:cubicBezTo>
                    <a:pt x="226" y="579"/>
                    <a:pt x="16" y="780"/>
                    <a:pt x="0" y="1033"/>
                  </a:cubicBezTo>
                  <a:lnTo>
                    <a:pt x="197" y="1033"/>
                  </a:lnTo>
                  <a:cubicBezTo>
                    <a:pt x="184" y="950"/>
                    <a:pt x="216" y="871"/>
                    <a:pt x="275" y="819"/>
                  </a:cubicBezTo>
                  <a:cubicBezTo>
                    <a:pt x="242" y="870"/>
                    <a:pt x="228" y="931"/>
                    <a:pt x="242" y="995"/>
                  </a:cubicBezTo>
                  <a:cubicBezTo>
                    <a:pt x="245" y="1008"/>
                    <a:pt x="248" y="1021"/>
                    <a:pt x="253" y="1033"/>
                  </a:cubicBezTo>
                  <a:lnTo>
                    <a:pt x="713" y="1033"/>
                  </a:lnTo>
                  <a:cubicBezTo>
                    <a:pt x="718" y="1021"/>
                    <a:pt x="721" y="1008"/>
                    <a:pt x="724" y="995"/>
                  </a:cubicBezTo>
                  <a:cubicBezTo>
                    <a:pt x="738" y="931"/>
                    <a:pt x="724" y="870"/>
                    <a:pt x="691" y="819"/>
                  </a:cubicBezTo>
                  <a:cubicBezTo>
                    <a:pt x="750" y="871"/>
                    <a:pt x="782" y="950"/>
                    <a:pt x="769" y="1033"/>
                  </a:cubicBezTo>
                  <a:lnTo>
                    <a:pt x="966" y="1033"/>
                  </a:lnTo>
                  <a:cubicBezTo>
                    <a:pt x="950" y="780"/>
                    <a:pt x="740" y="579"/>
                    <a:pt x="483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Target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rot="10560000">
              <a:off x="7041235" y="2574289"/>
              <a:ext cx="503158" cy="82554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Target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rot="17760000">
              <a:off x="6265045" y="3751439"/>
              <a:ext cx="503158" cy="82554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Health_app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23D10B7-01E1-4908-94F7-35DBA7DE37EF}"/>
              </a:ext>
            </a:extLst>
          </p:cNvPr>
          <p:cNvGrpSpPr>
            <a:grpSpLocks noChangeAspect="1"/>
          </p:cNvGrpSpPr>
          <p:nvPr/>
        </p:nvGrpSpPr>
        <p:grpSpPr>
          <a:xfrm>
            <a:off x="6565351" y="4774833"/>
            <a:ext cx="238178" cy="365343"/>
            <a:chOff x="698219" y="4467730"/>
            <a:chExt cx="187325" cy="287338"/>
          </a:xfrm>
          <a:solidFill>
            <a:schemeClr val="bg1"/>
          </a:solidFill>
        </p:grpSpPr>
        <p:sp>
          <p:nvSpPr>
            <p:cNvPr id="128" name="Freeform 430">
              <a:extLst>
                <a:ext uri="{FF2B5EF4-FFF2-40B4-BE49-F238E27FC236}">
                  <a16:creationId xmlns:a16="http://schemas.microsoft.com/office/drawing/2014/main" id="{9F3E209F-F7F9-40C0-8E6D-42941AC1F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57" y="4702998"/>
              <a:ext cx="171450" cy="45719"/>
            </a:xfrm>
            <a:custGeom>
              <a:avLst/>
              <a:gdLst>
                <a:gd name="T0" fmla="*/ 219 w 225"/>
                <a:gd name="T1" fmla="*/ 44 h 44"/>
                <a:gd name="T2" fmla="*/ 6 w 225"/>
                <a:gd name="T3" fmla="*/ 44 h 44"/>
                <a:gd name="T4" fmla="*/ 0 w 225"/>
                <a:gd name="T5" fmla="*/ 37 h 44"/>
                <a:gd name="T6" fmla="*/ 0 w 225"/>
                <a:gd name="T7" fmla="*/ 0 h 44"/>
                <a:gd name="T8" fmla="*/ 225 w 225"/>
                <a:gd name="T9" fmla="*/ 0 h 44"/>
                <a:gd name="T10" fmla="*/ 225 w 225"/>
                <a:gd name="T11" fmla="*/ 37 h 44"/>
                <a:gd name="T12" fmla="*/ 219 w 225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44">
                  <a:moveTo>
                    <a:pt x="219" y="44"/>
                  </a:moveTo>
                  <a:lnTo>
                    <a:pt x="6" y="44"/>
                  </a:lnTo>
                  <a:cubicBezTo>
                    <a:pt x="2" y="44"/>
                    <a:pt x="0" y="41"/>
                    <a:pt x="0" y="37"/>
                  </a:cubicBezTo>
                  <a:lnTo>
                    <a:pt x="0" y="0"/>
                  </a:lnTo>
                  <a:lnTo>
                    <a:pt x="225" y="0"/>
                  </a:lnTo>
                  <a:lnTo>
                    <a:pt x="225" y="37"/>
                  </a:lnTo>
                  <a:cubicBezTo>
                    <a:pt x="225" y="41"/>
                    <a:pt x="223" y="44"/>
                    <a:pt x="21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431">
              <a:extLst>
                <a:ext uri="{FF2B5EF4-FFF2-40B4-BE49-F238E27FC236}">
                  <a16:creationId xmlns:a16="http://schemas.microsoft.com/office/drawing/2014/main" id="{967A197E-CC4B-4259-A2DF-D203E2308A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419" y="4718555"/>
              <a:ext cx="34925" cy="25400"/>
            </a:xfrm>
            <a:custGeom>
              <a:avLst/>
              <a:gdLst>
                <a:gd name="T0" fmla="*/ 34 w 45"/>
                <a:gd name="T1" fmla="*/ 25 h 34"/>
                <a:gd name="T2" fmla="*/ 11 w 45"/>
                <a:gd name="T3" fmla="*/ 25 h 34"/>
                <a:gd name="T4" fmla="*/ 11 w 45"/>
                <a:gd name="T5" fmla="*/ 10 h 34"/>
                <a:gd name="T6" fmla="*/ 34 w 45"/>
                <a:gd name="T7" fmla="*/ 10 h 34"/>
                <a:gd name="T8" fmla="*/ 34 w 45"/>
                <a:gd name="T9" fmla="*/ 25 h 34"/>
                <a:gd name="T10" fmla="*/ 35 w 45"/>
                <a:gd name="T11" fmla="*/ 0 h 34"/>
                <a:gd name="T12" fmla="*/ 10 w 45"/>
                <a:gd name="T13" fmla="*/ 0 h 34"/>
                <a:gd name="T14" fmla="*/ 2 w 45"/>
                <a:gd name="T15" fmla="*/ 7 h 34"/>
                <a:gd name="T16" fmla="*/ 0 w 45"/>
                <a:gd name="T17" fmla="*/ 17 h 34"/>
                <a:gd name="T18" fmla="*/ 10 w 45"/>
                <a:gd name="T19" fmla="*/ 34 h 34"/>
                <a:gd name="T20" fmla="*/ 35 w 45"/>
                <a:gd name="T21" fmla="*/ 34 h 34"/>
                <a:gd name="T22" fmla="*/ 45 w 45"/>
                <a:gd name="T23" fmla="*/ 17 h 34"/>
                <a:gd name="T24" fmla="*/ 35 w 45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34">
                  <a:moveTo>
                    <a:pt x="34" y="25"/>
                  </a:moveTo>
                  <a:lnTo>
                    <a:pt x="11" y="25"/>
                  </a:lnTo>
                  <a:cubicBezTo>
                    <a:pt x="9" y="22"/>
                    <a:pt x="9" y="12"/>
                    <a:pt x="11" y="10"/>
                  </a:cubicBezTo>
                  <a:lnTo>
                    <a:pt x="34" y="10"/>
                  </a:lnTo>
                  <a:cubicBezTo>
                    <a:pt x="36" y="12"/>
                    <a:pt x="36" y="22"/>
                    <a:pt x="34" y="25"/>
                  </a:cubicBezTo>
                  <a:close/>
                  <a:moveTo>
                    <a:pt x="35" y="0"/>
                  </a:moveTo>
                  <a:lnTo>
                    <a:pt x="10" y="0"/>
                  </a:lnTo>
                  <a:cubicBezTo>
                    <a:pt x="9" y="0"/>
                    <a:pt x="4" y="1"/>
                    <a:pt x="2" y="7"/>
                  </a:cubicBezTo>
                  <a:cubicBezTo>
                    <a:pt x="1" y="10"/>
                    <a:pt x="0" y="14"/>
                    <a:pt x="0" y="17"/>
                  </a:cubicBezTo>
                  <a:cubicBezTo>
                    <a:pt x="0" y="28"/>
                    <a:pt x="4" y="34"/>
                    <a:pt x="10" y="34"/>
                  </a:cubicBezTo>
                  <a:lnTo>
                    <a:pt x="35" y="34"/>
                  </a:lnTo>
                  <a:cubicBezTo>
                    <a:pt x="41" y="34"/>
                    <a:pt x="45" y="28"/>
                    <a:pt x="45" y="17"/>
                  </a:cubicBezTo>
                  <a:cubicBezTo>
                    <a:pt x="45" y="7"/>
                    <a:pt x="41" y="0"/>
                    <a:pt x="3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432">
              <a:extLst>
                <a:ext uri="{FF2B5EF4-FFF2-40B4-BE49-F238E27FC236}">
                  <a16:creationId xmlns:a16="http://schemas.microsoft.com/office/drawing/2014/main" id="{0D6129CB-5BEF-4F69-9AC4-A0DA6932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57" y="4475667"/>
              <a:ext cx="171450" cy="33338"/>
            </a:xfrm>
            <a:custGeom>
              <a:avLst/>
              <a:gdLst>
                <a:gd name="T0" fmla="*/ 6 w 225"/>
                <a:gd name="T1" fmla="*/ 0 h 44"/>
                <a:gd name="T2" fmla="*/ 219 w 225"/>
                <a:gd name="T3" fmla="*/ 0 h 44"/>
                <a:gd name="T4" fmla="*/ 225 w 225"/>
                <a:gd name="T5" fmla="*/ 6 h 44"/>
                <a:gd name="T6" fmla="*/ 225 w 225"/>
                <a:gd name="T7" fmla="*/ 44 h 44"/>
                <a:gd name="T8" fmla="*/ 0 w 225"/>
                <a:gd name="T9" fmla="*/ 44 h 44"/>
                <a:gd name="T10" fmla="*/ 0 w 225"/>
                <a:gd name="T11" fmla="*/ 6 h 44"/>
                <a:gd name="T12" fmla="*/ 6 w 225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44">
                  <a:moveTo>
                    <a:pt x="6" y="0"/>
                  </a:moveTo>
                  <a:lnTo>
                    <a:pt x="219" y="0"/>
                  </a:lnTo>
                  <a:cubicBezTo>
                    <a:pt x="222" y="0"/>
                    <a:pt x="225" y="3"/>
                    <a:pt x="225" y="6"/>
                  </a:cubicBezTo>
                  <a:lnTo>
                    <a:pt x="225" y="44"/>
                  </a:lnTo>
                  <a:lnTo>
                    <a:pt x="0" y="44"/>
                  </a:lnTo>
                  <a:lnTo>
                    <a:pt x="0" y="6"/>
                  </a:ln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433">
              <a:extLst>
                <a:ext uri="{FF2B5EF4-FFF2-40B4-BE49-F238E27FC236}">
                  <a16:creationId xmlns:a16="http://schemas.microsoft.com/office/drawing/2014/main" id="{490A6F20-3F20-4A91-AB19-6FFD270BE0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219" y="4467730"/>
              <a:ext cx="187325" cy="287338"/>
            </a:xfrm>
            <a:custGeom>
              <a:avLst/>
              <a:gdLst>
                <a:gd name="T0" fmla="*/ 229 w 245"/>
                <a:gd name="T1" fmla="*/ 368 h 377"/>
                <a:gd name="T2" fmla="*/ 16 w 245"/>
                <a:gd name="T3" fmla="*/ 368 h 377"/>
                <a:gd name="T4" fmla="*/ 10 w 245"/>
                <a:gd name="T5" fmla="*/ 361 h 377"/>
                <a:gd name="T6" fmla="*/ 10 w 245"/>
                <a:gd name="T7" fmla="*/ 324 h 377"/>
                <a:gd name="T8" fmla="*/ 235 w 245"/>
                <a:gd name="T9" fmla="*/ 324 h 377"/>
                <a:gd name="T10" fmla="*/ 235 w 245"/>
                <a:gd name="T11" fmla="*/ 361 h 377"/>
                <a:gd name="T12" fmla="*/ 229 w 245"/>
                <a:gd name="T13" fmla="*/ 368 h 377"/>
                <a:gd name="T14" fmla="*/ 16 w 245"/>
                <a:gd name="T15" fmla="*/ 10 h 377"/>
                <a:gd name="T16" fmla="*/ 229 w 245"/>
                <a:gd name="T17" fmla="*/ 10 h 377"/>
                <a:gd name="T18" fmla="*/ 235 w 245"/>
                <a:gd name="T19" fmla="*/ 16 h 377"/>
                <a:gd name="T20" fmla="*/ 235 w 245"/>
                <a:gd name="T21" fmla="*/ 54 h 377"/>
                <a:gd name="T22" fmla="*/ 10 w 245"/>
                <a:gd name="T23" fmla="*/ 54 h 377"/>
                <a:gd name="T24" fmla="*/ 10 w 245"/>
                <a:gd name="T25" fmla="*/ 16 h 377"/>
                <a:gd name="T26" fmla="*/ 16 w 245"/>
                <a:gd name="T27" fmla="*/ 10 h 377"/>
                <a:gd name="T28" fmla="*/ 10 w 245"/>
                <a:gd name="T29" fmla="*/ 189 h 377"/>
                <a:gd name="T30" fmla="*/ 10 w 245"/>
                <a:gd name="T31" fmla="*/ 64 h 377"/>
                <a:gd name="T32" fmla="*/ 235 w 245"/>
                <a:gd name="T33" fmla="*/ 64 h 377"/>
                <a:gd name="T34" fmla="*/ 235 w 245"/>
                <a:gd name="T35" fmla="*/ 246 h 377"/>
                <a:gd name="T36" fmla="*/ 235 w 245"/>
                <a:gd name="T37" fmla="*/ 315 h 377"/>
                <a:gd name="T38" fmla="*/ 10 w 245"/>
                <a:gd name="T39" fmla="*/ 315 h 377"/>
                <a:gd name="T40" fmla="*/ 10 w 245"/>
                <a:gd name="T41" fmla="*/ 189 h 377"/>
                <a:gd name="T42" fmla="*/ 245 w 245"/>
                <a:gd name="T43" fmla="*/ 246 h 377"/>
                <a:gd name="T44" fmla="*/ 245 w 245"/>
                <a:gd name="T45" fmla="*/ 59 h 377"/>
                <a:gd name="T46" fmla="*/ 245 w 245"/>
                <a:gd name="T47" fmla="*/ 59 h 377"/>
                <a:gd name="T48" fmla="*/ 245 w 245"/>
                <a:gd name="T49" fmla="*/ 16 h 377"/>
                <a:gd name="T50" fmla="*/ 229 w 245"/>
                <a:gd name="T51" fmla="*/ 0 h 377"/>
                <a:gd name="T52" fmla="*/ 16 w 245"/>
                <a:gd name="T53" fmla="*/ 0 h 377"/>
                <a:gd name="T54" fmla="*/ 0 w 245"/>
                <a:gd name="T55" fmla="*/ 16 h 377"/>
                <a:gd name="T56" fmla="*/ 0 w 245"/>
                <a:gd name="T57" fmla="*/ 189 h 377"/>
                <a:gd name="T58" fmla="*/ 0 w 245"/>
                <a:gd name="T59" fmla="*/ 320 h 377"/>
                <a:gd name="T60" fmla="*/ 0 w 245"/>
                <a:gd name="T61" fmla="*/ 320 h 377"/>
                <a:gd name="T62" fmla="*/ 0 w 245"/>
                <a:gd name="T63" fmla="*/ 361 h 377"/>
                <a:gd name="T64" fmla="*/ 16 w 245"/>
                <a:gd name="T65" fmla="*/ 377 h 377"/>
                <a:gd name="T66" fmla="*/ 229 w 245"/>
                <a:gd name="T67" fmla="*/ 377 h 377"/>
                <a:gd name="T68" fmla="*/ 245 w 245"/>
                <a:gd name="T69" fmla="*/ 361 h 377"/>
                <a:gd name="T70" fmla="*/ 245 w 245"/>
                <a:gd name="T71" fmla="*/ 24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5" h="377">
                  <a:moveTo>
                    <a:pt x="229" y="368"/>
                  </a:moveTo>
                  <a:lnTo>
                    <a:pt x="16" y="368"/>
                  </a:lnTo>
                  <a:cubicBezTo>
                    <a:pt x="12" y="368"/>
                    <a:pt x="10" y="365"/>
                    <a:pt x="10" y="361"/>
                  </a:cubicBezTo>
                  <a:lnTo>
                    <a:pt x="10" y="324"/>
                  </a:lnTo>
                  <a:lnTo>
                    <a:pt x="235" y="324"/>
                  </a:lnTo>
                  <a:lnTo>
                    <a:pt x="235" y="361"/>
                  </a:lnTo>
                  <a:cubicBezTo>
                    <a:pt x="235" y="365"/>
                    <a:pt x="233" y="368"/>
                    <a:pt x="229" y="368"/>
                  </a:cubicBezTo>
                  <a:close/>
                  <a:moveTo>
                    <a:pt x="16" y="10"/>
                  </a:moveTo>
                  <a:lnTo>
                    <a:pt x="229" y="10"/>
                  </a:lnTo>
                  <a:cubicBezTo>
                    <a:pt x="232" y="10"/>
                    <a:pt x="235" y="13"/>
                    <a:pt x="235" y="16"/>
                  </a:cubicBezTo>
                  <a:lnTo>
                    <a:pt x="235" y="54"/>
                  </a:lnTo>
                  <a:lnTo>
                    <a:pt x="10" y="54"/>
                  </a:lnTo>
                  <a:lnTo>
                    <a:pt x="10" y="16"/>
                  </a:lnTo>
                  <a:cubicBezTo>
                    <a:pt x="10" y="13"/>
                    <a:pt x="12" y="10"/>
                    <a:pt x="16" y="10"/>
                  </a:cubicBezTo>
                  <a:close/>
                  <a:moveTo>
                    <a:pt x="10" y="189"/>
                  </a:moveTo>
                  <a:lnTo>
                    <a:pt x="10" y="64"/>
                  </a:lnTo>
                  <a:lnTo>
                    <a:pt x="235" y="64"/>
                  </a:lnTo>
                  <a:lnTo>
                    <a:pt x="235" y="246"/>
                  </a:lnTo>
                  <a:lnTo>
                    <a:pt x="235" y="315"/>
                  </a:lnTo>
                  <a:lnTo>
                    <a:pt x="10" y="315"/>
                  </a:lnTo>
                  <a:lnTo>
                    <a:pt x="10" y="189"/>
                  </a:lnTo>
                  <a:close/>
                  <a:moveTo>
                    <a:pt x="245" y="246"/>
                  </a:moveTo>
                  <a:lnTo>
                    <a:pt x="245" y="59"/>
                  </a:lnTo>
                  <a:cubicBezTo>
                    <a:pt x="245" y="59"/>
                    <a:pt x="245" y="59"/>
                    <a:pt x="245" y="59"/>
                  </a:cubicBezTo>
                  <a:lnTo>
                    <a:pt x="245" y="16"/>
                  </a:lnTo>
                  <a:cubicBezTo>
                    <a:pt x="245" y="7"/>
                    <a:pt x="238" y="0"/>
                    <a:pt x="229" y="0"/>
                  </a:cubicBezTo>
                  <a:lnTo>
                    <a:pt x="16" y="0"/>
                  </a:lnTo>
                  <a:cubicBezTo>
                    <a:pt x="7" y="0"/>
                    <a:pt x="0" y="7"/>
                    <a:pt x="0" y="16"/>
                  </a:cubicBezTo>
                  <a:lnTo>
                    <a:pt x="0" y="189"/>
                  </a:lnTo>
                  <a:lnTo>
                    <a:pt x="0" y="320"/>
                  </a:lnTo>
                  <a:cubicBezTo>
                    <a:pt x="0" y="320"/>
                    <a:pt x="0" y="320"/>
                    <a:pt x="0" y="320"/>
                  </a:cubicBezTo>
                  <a:lnTo>
                    <a:pt x="0" y="361"/>
                  </a:lnTo>
                  <a:cubicBezTo>
                    <a:pt x="0" y="370"/>
                    <a:pt x="7" y="377"/>
                    <a:pt x="16" y="377"/>
                  </a:cubicBezTo>
                  <a:lnTo>
                    <a:pt x="229" y="377"/>
                  </a:lnTo>
                  <a:cubicBezTo>
                    <a:pt x="238" y="377"/>
                    <a:pt x="245" y="370"/>
                    <a:pt x="245" y="361"/>
                  </a:cubicBezTo>
                  <a:lnTo>
                    <a:pt x="245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434">
              <a:extLst>
                <a:ext uri="{FF2B5EF4-FFF2-40B4-BE49-F238E27FC236}">
                  <a16:creationId xmlns:a16="http://schemas.microsoft.com/office/drawing/2014/main" id="{99A1EF4A-04FD-4785-8B35-D010EEAB5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269" y="4480430"/>
              <a:ext cx="23813" cy="23813"/>
            </a:xfrm>
            <a:custGeom>
              <a:avLst/>
              <a:gdLst>
                <a:gd name="T0" fmla="*/ 16 w 32"/>
                <a:gd name="T1" fmla="*/ 10 h 32"/>
                <a:gd name="T2" fmla="*/ 23 w 32"/>
                <a:gd name="T3" fmla="*/ 16 h 32"/>
                <a:gd name="T4" fmla="*/ 16 w 32"/>
                <a:gd name="T5" fmla="*/ 23 h 32"/>
                <a:gd name="T6" fmla="*/ 10 w 32"/>
                <a:gd name="T7" fmla="*/ 16 h 32"/>
                <a:gd name="T8" fmla="*/ 16 w 32"/>
                <a:gd name="T9" fmla="*/ 10 h 32"/>
                <a:gd name="T10" fmla="*/ 16 w 32"/>
                <a:gd name="T11" fmla="*/ 32 h 32"/>
                <a:gd name="T12" fmla="*/ 32 w 32"/>
                <a:gd name="T13" fmla="*/ 16 h 32"/>
                <a:gd name="T14" fmla="*/ 16 w 32"/>
                <a:gd name="T15" fmla="*/ 0 h 32"/>
                <a:gd name="T16" fmla="*/ 0 w 32"/>
                <a:gd name="T17" fmla="*/ 16 h 32"/>
                <a:gd name="T18" fmla="*/ 16 w 32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10"/>
                  </a:moveTo>
                  <a:cubicBezTo>
                    <a:pt x="20" y="10"/>
                    <a:pt x="23" y="13"/>
                    <a:pt x="23" y="16"/>
                  </a:cubicBezTo>
                  <a:cubicBezTo>
                    <a:pt x="23" y="20"/>
                    <a:pt x="20" y="23"/>
                    <a:pt x="16" y="23"/>
                  </a:cubicBezTo>
                  <a:cubicBezTo>
                    <a:pt x="12" y="23"/>
                    <a:pt x="10" y="20"/>
                    <a:pt x="10" y="16"/>
                  </a:cubicBezTo>
                  <a:cubicBezTo>
                    <a:pt x="10" y="13"/>
                    <a:pt x="12" y="10"/>
                    <a:pt x="16" y="10"/>
                  </a:cubicBezTo>
                  <a:close/>
                  <a:moveTo>
                    <a:pt x="16" y="32"/>
                  </a:move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435">
              <a:extLst>
                <a:ext uri="{FF2B5EF4-FFF2-40B4-BE49-F238E27FC236}">
                  <a16:creationId xmlns:a16="http://schemas.microsoft.com/office/drawing/2014/main" id="{54B6B2B6-46FA-4081-8925-E77FF7B04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69" y="4488367"/>
              <a:ext cx="73025" cy="7938"/>
            </a:xfrm>
            <a:custGeom>
              <a:avLst/>
              <a:gdLst>
                <a:gd name="T0" fmla="*/ 5 w 95"/>
                <a:gd name="T1" fmla="*/ 9 h 9"/>
                <a:gd name="T2" fmla="*/ 90 w 95"/>
                <a:gd name="T3" fmla="*/ 9 h 9"/>
                <a:gd name="T4" fmla="*/ 95 w 95"/>
                <a:gd name="T5" fmla="*/ 4 h 9"/>
                <a:gd name="T6" fmla="*/ 90 w 95"/>
                <a:gd name="T7" fmla="*/ 0 h 9"/>
                <a:gd name="T8" fmla="*/ 5 w 95"/>
                <a:gd name="T9" fmla="*/ 0 h 9"/>
                <a:gd name="T10" fmla="*/ 0 w 95"/>
                <a:gd name="T11" fmla="*/ 4 h 9"/>
                <a:gd name="T12" fmla="*/ 5 w 9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9">
                  <a:moveTo>
                    <a:pt x="5" y="9"/>
                  </a:moveTo>
                  <a:lnTo>
                    <a:pt x="90" y="9"/>
                  </a:lnTo>
                  <a:cubicBezTo>
                    <a:pt x="92" y="9"/>
                    <a:pt x="95" y="7"/>
                    <a:pt x="95" y="4"/>
                  </a:cubicBezTo>
                  <a:cubicBezTo>
                    <a:pt x="95" y="2"/>
                    <a:pt x="92" y="0"/>
                    <a:pt x="90" y="0"/>
                  </a:cubicBezTo>
                  <a:lnTo>
                    <a:pt x="5" y="0"/>
                  </a:ln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436">
              <a:extLst>
                <a:ext uri="{FF2B5EF4-FFF2-40B4-BE49-F238E27FC236}">
                  <a16:creationId xmlns:a16="http://schemas.microsoft.com/office/drawing/2014/main" id="{5D732E03-8DE9-4B8B-A058-9F48D0818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607" y="4569330"/>
              <a:ext cx="84138" cy="84138"/>
            </a:xfrm>
            <a:custGeom>
              <a:avLst/>
              <a:gdLst>
                <a:gd name="T0" fmla="*/ 73 w 111"/>
                <a:gd name="T1" fmla="*/ 34 h 111"/>
                <a:gd name="T2" fmla="*/ 73 w 111"/>
                <a:gd name="T3" fmla="*/ 0 h 111"/>
                <a:gd name="T4" fmla="*/ 38 w 111"/>
                <a:gd name="T5" fmla="*/ 0 h 111"/>
                <a:gd name="T6" fmla="*/ 38 w 111"/>
                <a:gd name="T7" fmla="*/ 34 h 111"/>
                <a:gd name="T8" fmla="*/ 33 w 111"/>
                <a:gd name="T9" fmla="*/ 38 h 111"/>
                <a:gd name="T10" fmla="*/ 0 w 111"/>
                <a:gd name="T11" fmla="*/ 38 h 111"/>
                <a:gd name="T12" fmla="*/ 0 w 111"/>
                <a:gd name="T13" fmla="*/ 73 h 111"/>
                <a:gd name="T14" fmla="*/ 33 w 111"/>
                <a:gd name="T15" fmla="*/ 73 h 111"/>
                <a:gd name="T16" fmla="*/ 38 w 111"/>
                <a:gd name="T17" fmla="*/ 78 h 111"/>
                <a:gd name="T18" fmla="*/ 38 w 111"/>
                <a:gd name="T19" fmla="*/ 111 h 111"/>
                <a:gd name="T20" fmla="*/ 73 w 111"/>
                <a:gd name="T21" fmla="*/ 111 h 111"/>
                <a:gd name="T22" fmla="*/ 73 w 111"/>
                <a:gd name="T23" fmla="*/ 78 h 111"/>
                <a:gd name="T24" fmla="*/ 77 w 111"/>
                <a:gd name="T25" fmla="*/ 73 h 111"/>
                <a:gd name="T26" fmla="*/ 111 w 111"/>
                <a:gd name="T27" fmla="*/ 73 h 111"/>
                <a:gd name="T28" fmla="*/ 111 w 111"/>
                <a:gd name="T29" fmla="*/ 38 h 111"/>
                <a:gd name="T30" fmla="*/ 77 w 111"/>
                <a:gd name="T31" fmla="*/ 38 h 111"/>
                <a:gd name="T32" fmla="*/ 73 w 111"/>
                <a:gd name="T33" fmla="*/ 3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111">
                  <a:moveTo>
                    <a:pt x="73" y="34"/>
                  </a:moveTo>
                  <a:lnTo>
                    <a:pt x="73" y="0"/>
                  </a:lnTo>
                  <a:lnTo>
                    <a:pt x="38" y="0"/>
                  </a:lnTo>
                  <a:lnTo>
                    <a:pt x="38" y="34"/>
                  </a:lnTo>
                  <a:cubicBezTo>
                    <a:pt x="38" y="36"/>
                    <a:pt x="36" y="38"/>
                    <a:pt x="33" y="38"/>
                  </a:cubicBezTo>
                  <a:lnTo>
                    <a:pt x="0" y="38"/>
                  </a:lnTo>
                  <a:lnTo>
                    <a:pt x="0" y="73"/>
                  </a:lnTo>
                  <a:lnTo>
                    <a:pt x="33" y="73"/>
                  </a:lnTo>
                  <a:cubicBezTo>
                    <a:pt x="36" y="73"/>
                    <a:pt x="38" y="75"/>
                    <a:pt x="38" y="78"/>
                  </a:cubicBezTo>
                  <a:lnTo>
                    <a:pt x="38" y="111"/>
                  </a:lnTo>
                  <a:lnTo>
                    <a:pt x="73" y="111"/>
                  </a:lnTo>
                  <a:lnTo>
                    <a:pt x="73" y="78"/>
                  </a:lnTo>
                  <a:cubicBezTo>
                    <a:pt x="73" y="75"/>
                    <a:pt x="75" y="73"/>
                    <a:pt x="77" y="73"/>
                  </a:cubicBezTo>
                  <a:lnTo>
                    <a:pt x="111" y="73"/>
                  </a:lnTo>
                  <a:lnTo>
                    <a:pt x="111" y="38"/>
                  </a:lnTo>
                  <a:lnTo>
                    <a:pt x="77" y="38"/>
                  </a:lnTo>
                  <a:cubicBezTo>
                    <a:pt x="75" y="38"/>
                    <a:pt x="73" y="36"/>
                    <a:pt x="7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438">
              <a:extLst>
                <a:ext uri="{FF2B5EF4-FFF2-40B4-BE49-F238E27FC236}">
                  <a16:creationId xmlns:a16="http://schemas.microsoft.com/office/drawing/2014/main" id="{70874ABB-DBFE-4785-92D5-FD2BD1AC0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669" y="4561392"/>
              <a:ext cx="100013" cy="100013"/>
            </a:xfrm>
            <a:custGeom>
              <a:avLst/>
              <a:gdLst>
                <a:gd name="T0" fmla="*/ 121 w 131"/>
                <a:gd name="T1" fmla="*/ 82 h 130"/>
                <a:gd name="T2" fmla="*/ 87 w 131"/>
                <a:gd name="T3" fmla="*/ 82 h 130"/>
                <a:gd name="T4" fmla="*/ 83 w 131"/>
                <a:gd name="T5" fmla="*/ 87 h 130"/>
                <a:gd name="T6" fmla="*/ 83 w 131"/>
                <a:gd name="T7" fmla="*/ 120 h 130"/>
                <a:gd name="T8" fmla="*/ 48 w 131"/>
                <a:gd name="T9" fmla="*/ 120 h 130"/>
                <a:gd name="T10" fmla="*/ 48 w 131"/>
                <a:gd name="T11" fmla="*/ 87 h 130"/>
                <a:gd name="T12" fmla="*/ 43 w 131"/>
                <a:gd name="T13" fmla="*/ 82 h 130"/>
                <a:gd name="T14" fmla="*/ 10 w 131"/>
                <a:gd name="T15" fmla="*/ 82 h 130"/>
                <a:gd name="T16" fmla="*/ 10 w 131"/>
                <a:gd name="T17" fmla="*/ 47 h 130"/>
                <a:gd name="T18" fmla="*/ 43 w 131"/>
                <a:gd name="T19" fmla="*/ 47 h 130"/>
                <a:gd name="T20" fmla="*/ 48 w 131"/>
                <a:gd name="T21" fmla="*/ 43 h 130"/>
                <a:gd name="T22" fmla="*/ 48 w 131"/>
                <a:gd name="T23" fmla="*/ 9 h 130"/>
                <a:gd name="T24" fmla="*/ 83 w 131"/>
                <a:gd name="T25" fmla="*/ 9 h 130"/>
                <a:gd name="T26" fmla="*/ 83 w 131"/>
                <a:gd name="T27" fmla="*/ 43 h 130"/>
                <a:gd name="T28" fmla="*/ 87 w 131"/>
                <a:gd name="T29" fmla="*/ 47 h 130"/>
                <a:gd name="T30" fmla="*/ 121 w 131"/>
                <a:gd name="T31" fmla="*/ 47 h 130"/>
                <a:gd name="T32" fmla="*/ 121 w 131"/>
                <a:gd name="T33" fmla="*/ 82 h 130"/>
                <a:gd name="T34" fmla="*/ 126 w 131"/>
                <a:gd name="T35" fmla="*/ 38 h 130"/>
                <a:gd name="T36" fmla="*/ 92 w 131"/>
                <a:gd name="T37" fmla="*/ 38 h 130"/>
                <a:gd name="T38" fmla="*/ 92 w 131"/>
                <a:gd name="T39" fmla="*/ 4 h 130"/>
                <a:gd name="T40" fmla="*/ 87 w 131"/>
                <a:gd name="T41" fmla="*/ 0 h 130"/>
                <a:gd name="T42" fmla="*/ 43 w 131"/>
                <a:gd name="T43" fmla="*/ 0 h 130"/>
                <a:gd name="T44" fmla="*/ 39 w 131"/>
                <a:gd name="T45" fmla="*/ 4 h 130"/>
                <a:gd name="T46" fmla="*/ 39 w 131"/>
                <a:gd name="T47" fmla="*/ 38 h 130"/>
                <a:gd name="T48" fmla="*/ 5 w 131"/>
                <a:gd name="T49" fmla="*/ 38 h 130"/>
                <a:gd name="T50" fmla="*/ 0 w 131"/>
                <a:gd name="T51" fmla="*/ 43 h 130"/>
                <a:gd name="T52" fmla="*/ 0 w 131"/>
                <a:gd name="T53" fmla="*/ 87 h 130"/>
                <a:gd name="T54" fmla="*/ 5 w 131"/>
                <a:gd name="T55" fmla="*/ 91 h 130"/>
                <a:gd name="T56" fmla="*/ 39 w 131"/>
                <a:gd name="T57" fmla="*/ 91 h 130"/>
                <a:gd name="T58" fmla="*/ 39 w 131"/>
                <a:gd name="T59" fmla="*/ 125 h 130"/>
                <a:gd name="T60" fmla="*/ 43 w 131"/>
                <a:gd name="T61" fmla="*/ 130 h 130"/>
                <a:gd name="T62" fmla="*/ 87 w 131"/>
                <a:gd name="T63" fmla="*/ 130 h 130"/>
                <a:gd name="T64" fmla="*/ 92 w 131"/>
                <a:gd name="T65" fmla="*/ 125 h 130"/>
                <a:gd name="T66" fmla="*/ 92 w 131"/>
                <a:gd name="T67" fmla="*/ 91 h 130"/>
                <a:gd name="T68" fmla="*/ 126 w 131"/>
                <a:gd name="T69" fmla="*/ 91 h 130"/>
                <a:gd name="T70" fmla="*/ 131 w 131"/>
                <a:gd name="T71" fmla="*/ 87 h 130"/>
                <a:gd name="T72" fmla="*/ 131 w 131"/>
                <a:gd name="T73" fmla="*/ 43 h 130"/>
                <a:gd name="T74" fmla="*/ 126 w 131"/>
                <a:gd name="T75" fmla="*/ 3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30">
                  <a:moveTo>
                    <a:pt x="121" y="82"/>
                  </a:moveTo>
                  <a:lnTo>
                    <a:pt x="87" y="82"/>
                  </a:lnTo>
                  <a:cubicBezTo>
                    <a:pt x="85" y="82"/>
                    <a:pt x="83" y="84"/>
                    <a:pt x="83" y="87"/>
                  </a:cubicBezTo>
                  <a:lnTo>
                    <a:pt x="83" y="120"/>
                  </a:lnTo>
                  <a:lnTo>
                    <a:pt x="48" y="120"/>
                  </a:lnTo>
                  <a:lnTo>
                    <a:pt x="48" y="87"/>
                  </a:lnTo>
                  <a:cubicBezTo>
                    <a:pt x="48" y="84"/>
                    <a:pt x="46" y="82"/>
                    <a:pt x="43" y="82"/>
                  </a:cubicBezTo>
                  <a:lnTo>
                    <a:pt x="10" y="82"/>
                  </a:lnTo>
                  <a:lnTo>
                    <a:pt x="10" y="47"/>
                  </a:lnTo>
                  <a:lnTo>
                    <a:pt x="43" y="47"/>
                  </a:lnTo>
                  <a:cubicBezTo>
                    <a:pt x="46" y="47"/>
                    <a:pt x="48" y="45"/>
                    <a:pt x="48" y="43"/>
                  </a:cubicBezTo>
                  <a:lnTo>
                    <a:pt x="48" y="9"/>
                  </a:lnTo>
                  <a:lnTo>
                    <a:pt x="83" y="9"/>
                  </a:lnTo>
                  <a:lnTo>
                    <a:pt x="83" y="43"/>
                  </a:lnTo>
                  <a:cubicBezTo>
                    <a:pt x="83" y="45"/>
                    <a:pt x="85" y="47"/>
                    <a:pt x="87" y="47"/>
                  </a:cubicBezTo>
                  <a:lnTo>
                    <a:pt x="121" y="47"/>
                  </a:lnTo>
                  <a:lnTo>
                    <a:pt x="121" y="82"/>
                  </a:lnTo>
                  <a:close/>
                  <a:moveTo>
                    <a:pt x="126" y="38"/>
                  </a:moveTo>
                  <a:lnTo>
                    <a:pt x="92" y="38"/>
                  </a:lnTo>
                  <a:lnTo>
                    <a:pt x="92" y="4"/>
                  </a:lnTo>
                  <a:cubicBezTo>
                    <a:pt x="92" y="2"/>
                    <a:pt x="90" y="0"/>
                    <a:pt x="87" y="0"/>
                  </a:cubicBezTo>
                  <a:lnTo>
                    <a:pt x="43" y="0"/>
                  </a:lnTo>
                  <a:cubicBezTo>
                    <a:pt x="41" y="0"/>
                    <a:pt x="39" y="2"/>
                    <a:pt x="39" y="4"/>
                  </a:cubicBezTo>
                  <a:lnTo>
                    <a:pt x="39" y="38"/>
                  </a:lnTo>
                  <a:lnTo>
                    <a:pt x="5" y="38"/>
                  </a:lnTo>
                  <a:cubicBezTo>
                    <a:pt x="2" y="38"/>
                    <a:pt x="0" y="40"/>
                    <a:pt x="0" y="43"/>
                  </a:cubicBezTo>
                  <a:lnTo>
                    <a:pt x="0" y="87"/>
                  </a:lnTo>
                  <a:cubicBezTo>
                    <a:pt x="0" y="89"/>
                    <a:pt x="2" y="91"/>
                    <a:pt x="5" y="91"/>
                  </a:cubicBezTo>
                  <a:lnTo>
                    <a:pt x="39" y="91"/>
                  </a:lnTo>
                  <a:lnTo>
                    <a:pt x="39" y="125"/>
                  </a:lnTo>
                  <a:cubicBezTo>
                    <a:pt x="39" y="128"/>
                    <a:pt x="41" y="130"/>
                    <a:pt x="43" y="130"/>
                  </a:cubicBezTo>
                  <a:lnTo>
                    <a:pt x="87" y="130"/>
                  </a:lnTo>
                  <a:cubicBezTo>
                    <a:pt x="90" y="130"/>
                    <a:pt x="92" y="128"/>
                    <a:pt x="92" y="125"/>
                  </a:cubicBezTo>
                  <a:lnTo>
                    <a:pt x="92" y="91"/>
                  </a:lnTo>
                  <a:lnTo>
                    <a:pt x="126" y="91"/>
                  </a:lnTo>
                  <a:cubicBezTo>
                    <a:pt x="128" y="91"/>
                    <a:pt x="131" y="89"/>
                    <a:pt x="131" y="87"/>
                  </a:cubicBezTo>
                  <a:lnTo>
                    <a:pt x="131" y="43"/>
                  </a:lnTo>
                  <a:cubicBezTo>
                    <a:pt x="131" y="40"/>
                    <a:pt x="128" y="38"/>
                    <a:pt x="12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40917" y="2208745"/>
            <a:ext cx="2859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Valoriser l'aventure entrepreneuriale en oncologie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0088" y="1810931"/>
            <a:ext cx="3137600" cy="15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Formation &amp; accompagnement à la création d'entreprise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712150" y="2160929"/>
            <a:ext cx="3745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Accélérer le développement des entreprises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30A4F55-968B-482C-AF97-F03EE2FEC50F}"/>
              </a:ext>
            </a:extLst>
          </p:cNvPr>
          <p:cNvSpPr/>
          <p:nvPr/>
        </p:nvSpPr>
        <p:spPr>
          <a:xfrm>
            <a:off x="3772455" y="4576851"/>
            <a:ext cx="1824923" cy="369332"/>
          </a:xfrm>
          <a:prstGeom prst="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Modules LS LEAD</a:t>
            </a:r>
          </a:p>
        </p:txBody>
      </p:sp>
    </p:spTree>
    <p:extLst>
      <p:ext uri="{BB962C8B-B14F-4D97-AF65-F5344CB8AC3E}">
        <p14:creationId xmlns:p14="http://schemas.microsoft.com/office/powerpoint/2010/main" val="172840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68138" y="3623082"/>
            <a:ext cx="2710376" cy="369332"/>
          </a:xfrm>
          <a:prstGeom prst="rect">
            <a:avLst/>
          </a:prstGeom>
          <a:solidFill>
            <a:srgbClr val="D9D9D9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OncoNetworking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6244" y="3623082"/>
            <a:ext cx="2712010" cy="369332"/>
          </a:xfrm>
          <a:prstGeom prst="rect">
            <a:avLst/>
          </a:prstGeom>
          <a:solidFill>
            <a:srgbClr val="D9D9D9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OncoBooster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7043" y="1287005"/>
            <a:ext cx="171213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OncoStartupper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7604" y="4518060"/>
            <a:ext cx="2398757" cy="646331"/>
          </a:xfrm>
          <a:prstGeom prst="rect">
            <a:avLst/>
          </a:prstGeom>
          <a:solidFill>
            <a:srgbClr val="D9D9D9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OncoEntrepreneur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OncoNumérique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2054942" y="2526584"/>
            <a:ext cx="9822426" cy="665796"/>
          </a:xfrm>
          <a:prstGeom prst="rightArrow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7043" y="1687976"/>
            <a:ext cx="1712134" cy="646331"/>
          </a:xfrm>
          <a:prstGeom prst="rect">
            <a:avLst/>
          </a:prstGeom>
          <a:solidFill>
            <a:srgbClr val="17B09C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white"/>
                </a:solidFill>
                <a:latin typeface="Calibri" panose="020F0502020204030204"/>
              </a:rPr>
              <a:t>S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essions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sensibilisation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77604" y="5193009"/>
            <a:ext cx="2398757" cy="646331"/>
          </a:xfrm>
          <a:prstGeom prst="rect">
            <a:avLst/>
          </a:prstGeom>
          <a:solidFill>
            <a:srgbClr val="149467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Programmes Cancer Campus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17549" y="4019446"/>
            <a:ext cx="2710378" cy="923330"/>
          </a:xfrm>
          <a:prstGeom prst="rect">
            <a:avLst/>
          </a:prstGeom>
          <a:solidFill>
            <a:srgbClr val="14B363"/>
          </a:solidFill>
        </p:spPr>
        <p:txBody>
          <a:bodyPr wrap="square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Coaching à façon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 accélérateur MATWIN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68137" y="4019446"/>
            <a:ext cx="2710377" cy="1200329"/>
          </a:xfrm>
          <a:prstGeom prst="rect">
            <a:avLst/>
          </a:prstGeom>
          <a:solidFill>
            <a:srgbClr val="14B363"/>
          </a:solidFill>
        </p:spPr>
        <p:txBody>
          <a:bodyPr wrap="square">
            <a:spAutoFit/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Hub entreprises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prstClr val="white"/>
                </a:solidFill>
                <a:latin typeface="Calibri" panose="020F0502020204030204"/>
              </a:rPr>
              <a:t>Bourse emploi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Evènements (MEET2WIN, R2B, ICCS…)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60550"/>
              </p:ext>
            </p:extLst>
          </p:nvPr>
        </p:nvGraphicFramePr>
        <p:xfrm>
          <a:off x="0" y="0"/>
          <a:ext cx="5348748" cy="541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3484">
                  <a:extLst>
                    <a:ext uri="{9D8B030D-6E8A-4147-A177-3AD203B41FA5}">
                      <a16:colId xmlns:a16="http://schemas.microsoft.com/office/drawing/2014/main" val="2981397585"/>
                    </a:ext>
                  </a:extLst>
                </a:gridCol>
                <a:gridCol w="2045932">
                  <a:extLst>
                    <a:ext uri="{9D8B030D-6E8A-4147-A177-3AD203B41FA5}">
                      <a16:colId xmlns:a16="http://schemas.microsoft.com/office/drawing/2014/main" val="497375095"/>
                    </a:ext>
                  </a:extLst>
                </a:gridCol>
                <a:gridCol w="1769332">
                  <a:extLst>
                    <a:ext uri="{9D8B030D-6E8A-4147-A177-3AD203B41FA5}">
                      <a16:colId xmlns:a16="http://schemas.microsoft.com/office/drawing/2014/main" val="2505219113"/>
                    </a:ext>
                  </a:extLst>
                </a:gridCol>
              </a:tblGrid>
              <a:tr h="541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Sensibilisation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B0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Formation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94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Accélération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B3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8170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32974" y="2634701"/>
            <a:ext cx="158946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LANCEMENT</a:t>
            </a:r>
          </a:p>
        </p:txBody>
      </p:sp>
      <p:sp>
        <p:nvSpPr>
          <p:cNvPr id="27" name="Rocket3" descr="{&quot;Key&quot;:&quot;POWER_USER_SHAPE_ICON&quot;,&quot;Value&quot;:&quot;POWER_USER_SHAPE_ICON_STYLE_1&quot;}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92224" y="2459854"/>
            <a:ext cx="540750" cy="542925"/>
          </a:xfrm>
          <a:custGeom>
            <a:avLst/>
            <a:gdLst>
              <a:gd name="T0" fmla="*/ 143 w 161"/>
              <a:gd name="T1" fmla="*/ 0 h 161"/>
              <a:gd name="T2" fmla="*/ 56 w 161"/>
              <a:gd name="T3" fmla="*/ 50 h 161"/>
              <a:gd name="T4" fmla="*/ 36 w 161"/>
              <a:gd name="T5" fmla="*/ 50 h 161"/>
              <a:gd name="T6" fmla="*/ 8 w 161"/>
              <a:gd name="T7" fmla="*/ 72 h 161"/>
              <a:gd name="T8" fmla="*/ 0 w 161"/>
              <a:gd name="T9" fmla="*/ 87 h 161"/>
              <a:gd name="T10" fmla="*/ 18 w 161"/>
              <a:gd name="T11" fmla="*/ 87 h 161"/>
              <a:gd name="T12" fmla="*/ 36 w 161"/>
              <a:gd name="T13" fmla="*/ 87 h 161"/>
              <a:gd name="T14" fmla="*/ 55 w 161"/>
              <a:gd name="T15" fmla="*/ 106 h 161"/>
              <a:gd name="T16" fmla="*/ 74 w 161"/>
              <a:gd name="T17" fmla="*/ 125 h 161"/>
              <a:gd name="T18" fmla="*/ 74 w 161"/>
              <a:gd name="T19" fmla="*/ 143 h 161"/>
              <a:gd name="T20" fmla="*/ 74 w 161"/>
              <a:gd name="T21" fmla="*/ 161 h 161"/>
              <a:gd name="T22" fmla="*/ 89 w 161"/>
              <a:gd name="T23" fmla="*/ 153 h 161"/>
              <a:gd name="T24" fmla="*/ 111 w 161"/>
              <a:gd name="T25" fmla="*/ 125 h 161"/>
              <a:gd name="T26" fmla="*/ 111 w 161"/>
              <a:gd name="T27" fmla="*/ 104 h 161"/>
              <a:gd name="T28" fmla="*/ 161 w 161"/>
              <a:gd name="T29" fmla="*/ 18 h 161"/>
              <a:gd name="T30" fmla="*/ 161 w 161"/>
              <a:gd name="T31" fmla="*/ 0 h 161"/>
              <a:gd name="T32" fmla="*/ 143 w 161"/>
              <a:gd name="T33" fmla="*/ 0 h 161"/>
              <a:gd name="T34" fmla="*/ 111 w 161"/>
              <a:gd name="T35" fmla="*/ 37 h 161"/>
              <a:gd name="T36" fmla="*/ 124 w 161"/>
              <a:gd name="T37" fmla="*/ 50 h 161"/>
              <a:gd name="T38" fmla="*/ 124 w 161"/>
              <a:gd name="T39" fmla="*/ 50 h 161"/>
              <a:gd name="T40" fmla="*/ 111 w 161"/>
              <a:gd name="T41" fmla="*/ 62 h 161"/>
              <a:gd name="T42" fmla="*/ 111 w 161"/>
              <a:gd name="T43" fmla="*/ 62 h 161"/>
              <a:gd name="T44" fmla="*/ 99 w 161"/>
              <a:gd name="T45" fmla="*/ 50 h 161"/>
              <a:gd name="T46" fmla="*/ 99 w 161"/>
              <a:gd name="T47" fmla="*/ 50 h 161"/>
              <a:gd name="T48" fmla="*/ 111 w 161"/>
              <a:gd name="T49" fmla="*/ 37 h 161"/>
              <a:gd name="T50" fmla="*/ 30 w 161"/>
              <a:gd name="T51" fmla="*/ 112 h 161"/>
              <a:gd name="T52" fmla="*/ 24 w 161"/>
              <a:gd name="T53" fmla="*/ 118 h 161"/>
              <a:gd name="T54" fmla="*/ 11 w 161"/>
              <a:gd name="T55" fmla="*/ 150 h 161"/>
              <a:gd name="T56" fmla="*/ 42 w 161"/>
              <a:gd name="T57" fmla="*/ 137 h 161"/>
              <a:gd name="T58" fmla="*/ 49 w 161"/>
              <a:gd name="T59" fmla="*/ 131 h 161"/>
              <a:gd name="T60" fmla="*/ 30 w 161"/>
              <a:gd name="T61" fmla="*/ 11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1" h="161">
                <a:moveTo>
                  <a:pt x="143" y="0"/>
                </a:moveTo>
                <a:cubicBezTo>
                  <a:pt x="116" y="0"/>
                  <a:pt x="80" y="18"/>
                  <a:pt x="56" y="50"/>
                </a:cubicBezTo>
                <a:lnTo>
                  <a:pt x="36" y="50"/>
                </a:lnTo>
                <a:cubicBezTo>
                  <a:pt x="22" y="50"/>
                  <a:pt x="13" y="60"/>
                  <a:pt x="8" y="72"/>
                </a:cubicBezTo>
                <a:lnTo>
                  <a:pt x="0" y="87"/>
                </a:lnTo>
                <a:lnTo>
                  <a:pt x="18" y="87"/>
                </a:lnTo>
                <a:lnTo>
                  <a:pt x="36" y="87"/>
                </a:lnTo>
                <a:lnTo>
                  <a:pt x="55" y="106"/>
                </a:lnTo>
                <a:lnTo>
                  <a:pt x="74" y="125"/>
                </a:lnTo>
                <a:lnTo>
                  <a:pt x="74" y="143"/>
                </a:lnTo>
                <a:lnTo>
                  <a:pt x="74" y="161"/>
                </a:lnTo>
                <a:lnTo>
                  <a:pt x="89" y="153"/>
                </a:lnTo>
                <a:cubicBezTo>
                  <a:pt x="100" y="147"/>
                  <a:pt x="111" y="139"/>
                  <a:pt x="111" y="125"/>
                </a:cubicBezTo>
                <a:lnTo>
                  <a:pt x="111" y="104"/>
                </a:lnTo>
                <a:cubicBezTo>
                  <a:pt x="143" y="80"/>
                  <a:pt x="161" y="44"/>
                  <a:pt x="161" y="18"/>
                </a:cubicBezTo>
                <a:lnTo>
                  <a:pt x="161" y="0"/>
                </a:lnTo>
                <a:lnTo>
                  <a:pt x="143" y="0"/>
                </a:lnTo>
                <a:close/>
                <a:moveTo>
                  <a:pt x="111" y="37"/>
                </a:moveTo>
                <a:cubicBezTo>
                  <a:pt x="118" y="37"/>
                  <a:pt x="124" y="43"/>
                  <a:pt x="124" y="50"/>
                </a:cubicBezTo>
                <a:lnTo>
                  <a:pt x="124" y="50"/>
                </a:lnTo>
                <a:cubicBezTo>
                  <a:pt x="124" y="56"/>
                  <a:pt x="118" y="62"/>
                  <a:pt x="111" y="62"/>
                </a:cubicBezTo>
                <a:lnTo>
                  <a:pt x="111" y="62"/>
                </a:lnTo>
                <a:cubicBezTo>
                  <a:pt x="104" y="62"/>
                  <a:pt x="99" y="56"/>
                  <a:pt x="99" y="50"/>
                </a:cubicBezTo>
                <a:lnTo>
                  <a:pt x="99" y="50"/>
                </a:lnTo>
                <a:cubicBezTo>
                  <a:pt x="99" y="43"/>
                  <a:pt x="104" y="37"/>
                  <a:pt x="111" y="37"/>
                </a:cubicBezTo>
                <a:close/>
                <a:moveTo>
                  <a:pt x="30" y="112"/>
                </a:moveTo>
                <a:lnTo>
                  <a:pt x="24" y="118"/>
                </a:lnTo>
                <a:cubicBezTo>
                  <a:pt x="14" y="127"/>
                  <a:pt x="11" y="150"/>
                  <a:pt x="11" y="150"/>
                </a:cubicBezTo>
                <a:cubicBezTo>
                  <a:pt x="11" y="150"/>
                  <a:pt x="32" y="147"/>
                  <a:pt x="42" y="137"/>
                </a:cubicBezTo>
                <a:lnTo>
                  <a:pt x="49" y="131"/>
                </a:lnTo>
                <a:lnTo>
                  <a:pt x="30" y="112"/>
                </a:lnTo>
                <a:close/>
              </a:path>
            </a:pathLst>
          </a:custGeom>
          <a:solidFill>
            <a:srgbClr val="7F7F7F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3796" y="2898018"/>
            <a:ext cx="8931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 mai 2021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FB624-9231-4751-B269-FEEE0B3FBB09}"/>
              </a:ext>
            </a:extLst>
          </p:cNvPr>
          <p:cNvSpPr/>
          <p:nvPr/>
        </p:nvSpPr>
        <p:spPr>
          <a:xfrm>
            <a:off x="2277604" y="3627896"/>
            <a:ext cx="2398757" cy="369332"/>
          </a:xfrm>
          <a:prstGeom prst="rect">
            <a:avLst/>
          </a:prstGeom>
          <a:solidFill>
            <a:srgbClr val="D9D9D9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 LEAD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A6CE53-3B35-40E4-A13B-0660ECCDEB60}"/>
              </a:ext>
            </a:extLst>
          </p:cNvPr>
          <p:cNvSpPr/>
          <p:nvPr/>
        </p:nvSpPr>
        <p:spPr>
          <a:xfrm>
            <a:off x="2277604" y="4025760"/>
            <a:ext cx="2398757" cy="369332"/>
          </a:xfrm>
          <a:prstGeom prst="rect">
            <a:avLst/>
          </a:prstGeom>
          <a:solidFill>
            <a:srgbClr val="149467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thématique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E3E95F-5366-43AA-B548-B80D2C84B084}"/>
              </a:ext>
            </a:extLst>
          </p:cNvPr>
          <p:cNvSpPr/>
          <p:nvPr/>
        </p:nvSpPr>
        <p:spPr>
          <a:xfrm>
            <a:off x="8368702" y="1569267"/>
            <a:ext cx="2398757" cy="369332"/>
          </a:xfrm>
          <a:prstGeom prst="rect">
            <a:avLst/>
          </a:prstGeom>
          <a:solidFill>
            <a:srgbClr val="D9D9D9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OncoSummerSchool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9FDC0A-7279-494F-94B5-FB07EDC0A43B}"/>
              </a:ext>
            </a:extLst>
          </p:cNvPr>
          <p:cNvSpPr/>
          <p:nvPr/>
        </p:nvSpPr>
        <p:spPr>
          <a:xfrm>
            <a:off x="8368702" y="1967131"/>
            <a:ext cx="2398757" cy="369332"/>
          </a:xfrm>
          <a:prstGeom prst="rect">
            <a:avLst/>
          </a:prstGeom>
          <a:solidFill>
            <a:srgbClr val="149467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dirty="0">
                <a:solidFill>
                  <a:prstClr val="white"/>
                </a:solidFill>
              </a:rPr>
              <a:t>Université d’été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37043" y="2321675"/>
            <a:ext cx="171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19 &amp; 20 </a:t>
            </a:r>
            <a:r>
              <a:rPr lang="fr-FR" sz="1600" b="1" dirty="0" err="1">
                <a:solidFill>
                  <a:srgbClr val="FF0000"/>
                </a:solidFill>
              </a:rPr>
              <a:t>oct</a:t>
            </a:r>
            <a:r>
              <a:rPr lang="fr-FR" sz="1600" b="1" dirty="0">
                <a:solidFill>
                  <a:srgbClr val="FF0000"/>
                </a:solidFill>
              </a:rPr>
              <a:t> 2021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302188" y="3409406"/>
            <a:ext cx="8316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661265" y="3110239"/>
            <a:ext cx="1421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Toute l’année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E3E95F-5366-43AA-B548-B80D2C84B084}"/>
              </a:ext>
            </a:extLst>
          </p:cNvPr>
          <p:cNvSpPr/>
          <p:nvPr/>
        </p:nvSpPr>
        <p:spPr>
          <a:xfrm>
            <a:off x="5016245" y="992942"/>
            <a:ext cx="2711682" cy="369332"/>
          </a:xfrm>
          <a:prstGeom prst="rect">
            <a:avLst/>
          </a:prstGeom>
          <a:solidFill>
            <a:srgbClr val="D9D9D9"/>
          </a:solidFill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OncoSTART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E4C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Summit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E4C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9FDC0A-7279-494F-94B5-FB07EDC0A43B}"/>
              </a:ext>
            </a:extLst>
          </p:cNvPr>
          <p:cNvSpPr/>
          <p:nvPr/>
        </p:nvSpPr>
        <p:spPr>
          <a:xfrm>
            <a:off x="5016245" y="1390806"/>
            <a:ext cx="2711682" cy="923330"/>
          </a:xfrm>
          <a:prstGeom prst="rect">
            <a:avLst/>
          </a:prstGeom>
          <a:solidFill>
            <a:srgbClr val="14B363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Journée de pitch, job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dating</a:t>
            </a:r>
            <a:r>
              <a:rPr kumimoji="0" lang="fr-FR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partage d’expériences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661265" y="2321675"/>
            <a:ext cx="1421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13 mai 2022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8864944" y="2321675"/>
            <a:ext cx="1421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Eté 2022 ?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012" y="49144"/>
            <a:ext cx="1941356" cy="891360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8FBDC492-C5C9-4D39-A99E-9158DA4E4740}"/>
              </a:ext>
            </a:extLst>
          </p:cNvPr>
          <p:cNvSpPr txBox="1"/>
          <p:nvPr/>
        </p:nvSpPr>
        <p:spPr>
          <a:xfrm>
            <a:off x="3915124" y="2309025"/>
            <a:ext cx="1059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(en ligne)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3CE940-ABFF-484B-8B4C-30B66E9F0E18}"/>
              </a:ext>
            </a:extLst>
          </p:cNvPr>
          <p:cNvSpPr/>
          <p:nvPr/>
        </p:nvSpPr>
        <p:spPr>
          <a:xfrm>
            <a:off x="1237238" y="3557484"/>
            <a:ext cx="10445900" cy="2843313"/>
          </a:xfrm>
          <a:prstGeom prst="rect">
            <a:avLst/>
          </a:prstGeom>
          <a:solidFill>
            <a:srgbClr val="14B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i="0" dirty="0">
                <a:solidFill>
                  <a:schemeClr val="bg1"/>
                </a:solidFill>
                <a:effectLst/>
                <a:latin typeface="-apple-system"/>
              </a:rPr>
              <a:t> !! AAC OncoSTART Showcase !!</a:t>
            </a:r>
          </a:p>
          <a:p>
            <a:pPr algn="ctr"/>
            <a:endParaRPr lang="fr-FR" b="0" i="0" dirty="0">
              <a:solidFill>
                <a:schemeClr val="bg1"/>
              </a:solidFill>
              <a:effectLst/>
              <a:latin typeface="-apple-system"/>
            </a:endParaRPr>
          </a:p>
          <a:p>
            <a:r>
              <a:rPr lang="fr-FR" b="0" i="0" dirty="0">
                <a:solidFill>
                  <a:schemeClr val="bg1"/>
                </a:solidFill>
                <a:effectLst/>
                <a:latin typeface="-apple-system"/>
              </a:rPr>
              <a:t>👉 Vous développez un projet entrepreneurial ou venez de créer votre start-up ?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b="0" i="0" dirty="0">
                <a:solidFill>
                  <a:schemeClr val="bg1"/>
                </a:solidFill>
                <a:effectLst/>
                <a:latin typeface="-apple-system"/>
              </a:rPr>
              <a:t>👉 </a:t>
            </a:r>
            <a:r>
              <a:rPr lang="fr-FR" dirty="0">
                <a:solidFill>
                  <a:schemeClr val="bg1"/>
                </a:solidFill>
                <a:latin typeface="-apple-system"/>
              </a:rPr>
              <a:t>Autour </a:t>
            </a:r>
            <a:r>
              <a:rPr lang="fr-FR" b="0" i="0" dirty="0">
                <a:solidFill>
                  <a:schemeClr val="bg1"/>
                </a:solidFill>
                <a:effectLst/>
                <a:latin typeface="-apple-system"/>
              </a:rPr>
              <a:t>d’une application en oncologie (</a:t>
            </a:r>
            <a:r>
              <a:rPr lang="fr-FR" b="0" i="0" dirty="0" err="1">
                <a:solidFill>
                  <a:schemeClr val="bg1"/>
                </a:solidFill>
                <a:effectLst/>
                <a:latin typeface="-apple-system"/>
              </a:rPr>
              <a:t>Tx</a:t>
            </a:r>
            <a:r>
              <a:rPr lang="fr-FR" b="0" i="0" dirty="0">
                <a:solidFill>
                  <a:schemeClr val="bg1"/>
                </a:solidFill>
                <a:effectLst/>
                <a:latin typeface="-apple-system"/>
              </a:rPr>
              <a:t>, </a:t>
            </a:r>
            <a:r>
              <a:rPr lang="fr-FR" b="0" i="0" dirty="0" err="1">
                <a:solidFill>
                  <a:schemeClr val="bg1"/>
                </a:solidFill>
                <a:effectLst/>
                <a:latin typeface="-apple-system"/>
              </a:rPr>
              <a:t>Dx</a:t>
            </a:r>
            <a:r>
              <a:rPr lang="fr-FR" b="0" i="0" dirty="0">
                <a:solidFill>
                  <a:schemeClr val="bg1"/>
                </a:solidFill>
                <a:effectLst/>
                <a:latin typeface="-apple-system"/>
              </a:rPr>
              <a:t>, DM, </a:t>
            </a:r>
            <a:r>
              <a:rPr lang="fr-FR" b="0" i="0" dirty="0" err="1">
                <a:solidFill>
                  <a:schemeClr val="bg1"/>
                </a:solidFill>
                <a:effectLst/>
                <a:latin typeface="-apple-system"/>
              </a:rPr>
              <a:t>numér</a:t>
            </a:r>
            <a:r>
              <a:rPr lang="fr-FR" b="0" i="0" dirty="0">
                <a:solidFill>
                  <a:schemeClr val="bg1"/>
                </a:solidFill>
                <a:effectLst/>
                <a:latin typeface="-apple-system"/>
              </a:rPr>
              <a:t>/imagerie, soins support, application, IA, etc.) ?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b="0" i="0" dirty="0">
                <a:solidFill>
                  <a:schemeClr val="bg1"/>
                </a:solidFill>
                <a:effectLst/>
                <a:latin typeface="-apple-system"/>
              </a:rPr>
              <a:t>​👉Testez votre projet et bénéficier d’un accompagnement pour l’optimisation de votre pitch ?</a:t>
            </a:r>
          </a:p>
          <a:p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b="0" i="0" dirty="0">
                <a:solidFill>
                  <a:schemeClr val="bg1"/>
                </a:solidFill>
                <a:effectLst/>
                <a:latin typeface="-apple-system"/>
              </a:rPr>
              <a:t>📌 Candidatez avant le </a:t>
            </a:r>
            <a:r>
              <a:rPr lang="fr-FR" b="1" i="0" dirty="0">
                <a:solidFill>
                  <a:schemeClr val="bg1"/>
                </a:solidFill>
                <a:effectLst/>
                <a:latin typeface="-apple-system"/>
              </a:rPr>
              <a:t>20 </a:t>
            </a:r>
            <a:r>
              <a:rPr lang="fr-FR" b="1" i="0" dirty="0" err="1">
                <a:solidFill>
                  <a:schemeClr val="bg1"/>
                </a:solidFill>
                <a:effectLst/>
                <a:latin typeface="-apple-system"/>
              </a:rPr>
              <a:t>dec</a:t>
            </a:r>
            <a:r>
              <a:rPr lang="fr-FR" b="1" i="0" dirty="0">
                <a:solidFill>
                  <a:schemeClr val="bg1"/>
                </a:solidFill>
                <a:effectLst/>
                <a:latin typeface="-apple-system"/>
              </a:rPr>
              <a:t> </a:t>
            </a:r>
            <a:r>
              <a:rPr lang="fr-FR" b="0" i="0" dirty="0">
                <a:solidFill>
                  <a:schemeClr val="bg1"/>
                </a:solidFill>
                <a:effectLst/>
                <a:latin typeface="-apple-system"/>
              </a:rPr>
              <a:t>: </a:t>
            </a:r>
            <a:r>
              <a:rPr lang="fr-FR" b="0" i="0" dirty="0">
                <a:solidFill>
                  <a:schemeClr val="bg1"/>
                </a:solidFill>
                <a:effectLst/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https://oncostart.fr/events/appel-a-candidatures-aac-oncostart-showcase/</a:t>
            </a:r>
            <a:r>
              <a:rPr lang="fr-FR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62360EE3-3A55-43B0-ADFE-4EA9D04855EE}"/>
              </a:ext>
            </a:extLst>
          </p:cNvPr>
          <p:cNvSpPr/>
          <p:nvPr/>
        </p:nvSpPr>
        <p:spPr>
          <a:xfrm>
            <a:off x="7332374" y="2473531"/>
            <a:ext cx="408808" cy="140971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 : bas 35">
            <a:extLst>
              <a:ext uri="{FF2B5EF4-FFF2-40B4-BE49-F238E27FC236}">
                <a16:creationId xmlns:a16="http://schemas.microsoft.com/office/drawing/2014/main" id="{CE534197-587F-43B6-AFD5-ABFD2D7990C3}"/>
              </a:ext>
            </a:extLst>
          </p:cNvPr>
          <p:cNvSpPr/>
          <p:nvPr/>
        </p:nvSpPr>
        <p:spPr>
          <a:xfrm>
            <a:off x="5255320" y="2473531"/>
            <a:ext cx="408808" cy="144844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8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2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5" grpId="0" animBg="1"/>
      <p:bldP spid="26" grpId="0" animBg="1"/>
      <p:bldP spid="4" grpId="0"/>
      <p:bldP spid="31" grpId="0" animBg="1"/>
      <p:bldP spid="32" grpId="0" animBg="1"/>
      <p:bldP spid="33" grpId="0"/>
      <p:bldP spid="34" grpId="0"/>
      <p:bldP spid="2" grpId="0" animBg="1"/>
      <p:bldP spid="10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0" y="-5736"/>
            <a:ext cx="6135329" cy="6858000"/>
          </a:xfrm>
          <a:prstGeom prst="rect">
            <a:avLst/>
          </a:prstGeom>
          <a:solidFill>
            <a:srgbClr val="17B09C">
              <a:alpha val="77000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8962" r="41065"/>
          <a:stretch/>
        </p:blipFill>
        <p:spPr>
          <a:xfrm>
            <a:off x="9833" y="-9832"/>
            <a:ext cx="6086168" cy="686783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9127" y="136029"/>
            <a:ext cx="55157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fr-FR" sz="3200" b="1" dirty="0">
                <a:solidFill>
                  <a:prstClr val="white"/>
                </a:solidFill>
              </a:rPr>
              <a:t>GRATUIT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fr-FR" sz="3200" b="1" dirty="0">
              <a:solidFill>
                <a:prstClr val="white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fr-FR" sz="3200" b="1" dirty="0">
                <a:solidFill>
                  <a:prstClr val="white"/>
                </a:solidFill>
              </a:rPr>
              <a:t>Pas de critères d’éligibilité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sz="3200" b="1" dirty="0">
              <a:solidFill>
                <a:prstClr val="white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fr-FR" sz="3200" b="1" dirty="0">
                <a:solidFill>
                  <a:prstClr val="white"/>
                </a:solidFill>
              </a:rPr>
              <a:t>Fonctionne comme une boite à outils </a:t>
            </a:r>
            <a:r>
              <a:rPr lang="fr-FR" sz="3200" b="1" dirty="0">
                <a:solidFill>
                  <a:prstClr val="white"/>
                </a:solidFill>
                <a:sym typeface="Wingdings" panose="05000000000000000000" pitchFamily="2" charset="2"/>
              </a:rPr>
              <a:t> réponse adaptée aux besoins de chacun</a:t>
            </a:r>
            <a:endParaRPr lang="fr-FR" sz="3200" b="1" dirty="0">
              <a:solidFill>
                <a:prstClr val="white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fr-FR" sz="3200" b="1" dirty="0">
              <a:solidFill>
                <a:prstClr val="white"/>
              </a:solidFill>
            </a:endParaRPr>
          </a:p>
          <a:p>
            <a:pPr>
              <a:buClr>
                <a:schemeClr val="bg1"/>
              </a:buClr>
              <a:defRPr/>
            </a:pPr>
            <a:endParaRPr lang="fr-FR" sz="3200" dirty="0">
              <a:solidFill>
                <a:srgbClr val="44546A"/>
              </a:solidFill>
              <a:latin typeface="Calibri" panose="020F0502020204030204"/>
            </a:endParaRPr>
          </a:p>
          <a:p>
            <a:pPr>
              <a:buClr>
                <a:schemeClr val="bg1"/>
              </a:buClr>
              <a:defRPr/>
            </a:pPr>
            <a:r>
              <a:rPr lang="fr-FR" sz="3200" dirty="0">
                <a:solidFill>
                  <a:srgbClr val="44546A"/>
                </a:solidFill>
                <a:latin typeface="Calibri" panose="020F0502020204030204"/>
              </a:rPr>
              <a:t>Nous contacter à </a:t>
            </a:r>
          </a:p>
          <a:p>
            <a:pPr>
              <a:buClr>
                <a:schemeClr val="bg1"/>
              </a:buClr>
              <a:defRPr/>
            </a:pPr>
            <a:r>
              <a:rPr lang="fr-FR" sz="4000" b="1" dirty="0">
                <a:solidFill>
                  <a:srgbClr val="44546A"/>
                </a:solidFill>
                <a:latin typeface="Calibri" panose="020F0502020204030204"/>
              </a:rPr>
              <a:t>&gt;</a:t>
            </a:r>
            <a:r>
              <a:rPr lang="fr-FR" sz="3200" dirty="0">
                <a:solidFill>
                  <a:srgbClr val="44546A"/>
                </a:solidFill>
                <a:latin typeface="Calibri" panose="020F0502020204030204"/>
              </a:rPr>
              <a:t>  </a:t>
            </a:r>
            <a:r>
              <a:rPr lang="fr-FR" sz="4000" b="1" dirty="0">
                <a:solidFill>
                  <a:srgbClr val="44546A"/>
                </a:solidFill>
                <a:latin typeface="Calibri" panose="020F0502020204030204"/>
              </a:rPr>
              <a:t>contact@oncostart.fr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980" y="6147718"/>
            <a:ext cx="1347020" cy="61851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8625" y="762478"/>
            <a:ext cx="4523735" cy="70788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OncoSTART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8625" y="1470364"/>
            <a:ext cx="4083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2800" i="1" dirty="0">
                <a:solidFill>
                  <a:prstClr val="white"/>
                </a:solidFill>
              </a:rPr>
              <a:t>Comment bénéficier du</a:t>
            </a:r>
          </a:p>
          <a:p>
            <a:pPr lvl="0">
              <a:defRPr/>
            </a:pPr>
            <a:r>
              <a:rPr kumimoji="0" lang="fr-F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</a:t>
            </a:r>
            <a:r>
              <a:rPr kumimoji="0" lang="fr-FR" sz="28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50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8704" r="19491" b="9815"/>
          <a:stretch/>
        </p:blipFill>
        <p:spPr>
          <a:xfrm flipH="1">
            <a:off x="4670323" y="11297"/>
            <a:ext cx="7521677" cy="688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0323" y="19663"/>
            <a:ext cx="7521677" cy="6883400"/>
          </a:xfrm>
          <a:prstGeom prst="rect">
            <a:avLst/>
          </a:prstGeom>
          <a:solidFill>
            <a:srgbClr val="17B09C">
              <a:alpha val="60000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3249" y="464062"/>
            <a:ext cx="74987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OncoSTART</a:t>
            </a:r>
          </a:p>
          <a:p>
            <a:pPr algn="ctr"/>
            <a:endParaRPr lang="fr-FR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6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Entreprendre </a:t>
            </a:r>
          </a:p>
          <a:p>
            <a:pPr algn="ctr"/>
            <a:r>
              <a:rPr lang="fr-FR" sz="6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contre les cancers</a:t>
            </a:r>
          </a:p>
          <a:p>
            <a:pPr algn="ctr"/>
            <a:endParaRPr lang="fr-FR" sz="2400" dirty="0">
              <a:solidFill>
                <a:schemeClr val="bg1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59" y="5095599"/>
            <a:ext cx="3053204" cy="14019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7B17F31-4C17-495E-A1A2-81CED252F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679" y="5371630"/>
            <a:ext cx="1282699" cy="5583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7967E9F-D5C3-43E0-B75D-A4786B927F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82" t="25776" r="4973" b="27115"/>
          <a:stretch/>
        </p:blipFill>
        <p:spPr>
          <a:xfrm>
            <a:off x="2554388" y="3785940"/>
            <a:ext cx="1501119" cy="4749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639032-2075-466C-9DEB-8816D9F805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41"/>
          <a:stretch/>
        </p:blipFill>
        <p:spPr>
          <a:xfrm>
            <a:off x="2668943" y="2637925"/>
            <a:ext cx="919727" cy="9009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DB254D6-A2B9-4540-A0BD-11C127A3F5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6" y="5308490"/>
            <a:ext cx="1821031" cy="6319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73C5ED5-EFE1-4ED4-887D-27AFA07BFE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44" y="1006747"/>
            <a:ext cx="1841327" cy="78601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26EE67C-6F8F-44B5-9409-6D12B949300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5702" b="25865"/>
          <a:stretch/>
        </p:blipFill>
        <p:spPr>
          <a:xfrm>
            <a:off x="251561" y="2008295"/>
            <a:ext cx="1591966" cy="54289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4EED453-14CC-40B1-87D9-75076148BE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4396" y="2008294"/>
            <a:ext cx="1835955" cy="41409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913C52-1D4C-4699-8B69-089F5204E6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074" y="1066029"/>
            <a:ext cx="1502884" cy="786016"/>
          </a:xfrm>
          <a:prstGeom prst="rect">
            <a:avLst/>
          </a:prstGeom>
        </p:spPr>
      </p:pic>
      <p:pic>
        <p:nvPicPr>
          <p:cNvPr id="16" name="Picture 2" descr="Cancer Campus : parc de recherche et innovation dédié à la cancérologie">
            <a:extLst>
              <a:ext uri="{FF2B5EF4-FFF2-40B4-BE49-F238E27FC236}">
                <a16:creationId xmlns:a16="http://schemas.microsoft.com/office/drawing/2014/main" id="{48265E31-8D12-4A80-90D6-02355926E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60" y="2793393"/>
            <a:ext cx="1520397" cy="63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E472944-20B4-4FD5-A290-D3B5693E8B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93" y="4525810"/>
            <a:ext cx="1575339" cy="631916"/>
          </a:xfrm>
          <a:prstGeom prst="rect">
            <a:avLst/>
          </a:prstGeom>
        </p:spPr>
      </p:pic>
      <p:pic>
        <p:nvPicPr>
          <p:cNvPr id="18" name="Picture 4" descr="Life Sciences Leadership SchoolLife Sciences Leadership School">
            <a:extLst>
              <a:ext uri="{FF2B5EF4-FFF2-40B4-BE49-F238E27FC236}">
                <a16:creationId xmlns:a16="http://schemas.microsoft.com/office/drawing/2014/main" id="{103C8160-2AEF-40DF-8684-CBF9CB201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07" y="3602309"/>
            <a:ext cx="1520397" cy="9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49BD8DB-9421-4B66-ABF2-60F128AFB6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68005" y="4507981"/>
            <a:ext cx="1643232" cy="66715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2DB8B14-0BA2-4D81-A352-B2C7151A43DA}"/>
              </a:ext>
            </a:extLst>
          </p:cNvPr>
          <p:cNvSpPr/>
          <p:nvPr/>
        </p:nvSpPr>
        <p:spPr>
          <a:xfrm>
            <a:off x="168628" y="172175"/>
            <a:ext cx="4598754" cy="70788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1D9B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Rejoignez nous !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BC9B30D-864C-4B89-852F-03294CC28701}"/>
              </a:ext>
            </a:extLst>
          </p:cNvPr>
          <p:cNvSpPr txBox="1"/>
          <p:nvPr/>
        </p:nvSpPr>
        <p:spPr>
          <a:xfrm>
            <a:off x="684209" y="6026623"/>
            <a:ext cx="3220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1D9B9C"/>
                </a:solidFill>
                <a:latin typeface="Calibri" panose="020F0502020204030204"/>
              </a:rPr>
              <a:t>www.oncostart.fr</a:t>
            </a:r>
            <a:endParaRPr lang="fr-FR" sz="3200" b="1" u="sng" dirty="0">
              <a:solidFill>
                <a:srgbClr val="1D9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user_POWER_USER_SEPARATOR_ICONS_people_POWER_USER_SEPARATOR_ICONS_pers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user_POWER_USER_SEPARATOR_ICONS_people_POWER_USER_SEPARATOR_ICONS_pers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olt*bounce*jump*jumping*platform*screw*spring*tool*thunder*storm*fast*speed*lightning*energy*electricity*volt*power*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rocket*rocket launch*space craft*space shuttle*universe*galaxy*discovery*exploration*science*transport*industries*start up*growth*launch*start*vehicle*aeronautics*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exchange*meeting*connection*link*transaction*discussion*people*networ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user_POWER_USER_SEPARATOR_ICONS_people_POWER_USER_SEPARATOR_ICONS_pers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user_POWER_USER_SEPARATOR_ICONS_people_POWER_USER_SEPARATOR_ICONS_pers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user_POWER_USER_SEPARATOR_ICONS_people_POWER_USER_SEPARATOR_ICONS_pers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olt*bounce*jump*jumping*platform*screw*spring*tool*thunder*storm*fast*speed*lightning*energy*electricity*volt*power*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rocket*rocket launch*space craft*space shuttle*universe*galaxy*discovery*exploration*science*transport*industries*start up*growth*launch*start*vehicle*aeronautics*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exchange*meeting*connection*link*transaction*discussion*people*netwo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user_POWER_USER_SEPARATOR_ICONS_people_POWER_USER_SEPARATOR_ICONS_pers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user_POWER_USER_SEPARATOR_ICONS_people_POWER_USER_SEPARATOR_ICONS_pers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user_POWER_USER_SEPARATOR_ICONS_people_POWER_USER_SEPARATOR_ICONS_pers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rocket*rocket launch*space craft*space shuttle*universe*galaxy*discovery*exploration*science*transport*industries*start up*growth*launch*start*vehicle*aeronautics*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Split_slide_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olt*bounce*jump*jumping*platform*screw*spring*tool*thunder*storm*fast*speed*lightning*energy*electricity*volt*power*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rocket*rocket launch*space craft*space shuttle*universe*galaxy*discovery*exploration*science*transport*industries*start up*growth*launch*start*vehicle*aeronautics*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exchange*meeting*connection*link*transaction*discussion*people*networ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user_POWER_USER_SEPARATOR_ICONS_people_POWER_USER_SEPARATOR_ICONS_person"/>
</p:tagLst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FFEE63445BD4EBB7A8A4DF1D0AEA0" ma:contentTypeVersion="13" ma:contentTypeDescription="Crée un document." ma:contentTypeScope="" ma:versionID="3f1f7f9569930299da1a5f0f3e39f827">
  <xsd:schema xmlns:xsd="http://www.w3.org/2001/XMLSchema" xmlns:xs="http://www.w3.org/2001/XMLSchema" xmlns:p="http://schemas.microsoft.com/office/2006/metadata/properties" xmlns:ns2="8c4b817b-f278-4ae5-83d8-a846bb10e4b4" xmlns:ns3="e65b02fe-61aa-42ae-b1c6-0b7b30e05a7a" targetNamespace="http://schemas.microsoft.com/office/2006/metadata/properties" ma:root="true" ma:fieldsID="a5f76cf74f917deab4c20b8e64298a09" ns2:_="" ns3:_="">
    <xsd:import namespace="8c4b817b-f278-4ae5-83d8-a846bb10e4b4"/>
    <xsd:import namespace="e65b02fe-61aa-42ae-b1c6-0b7b30e05a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b817b-f278-4ae5-83d8-a846bb10e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b02fe-61aa-42ae-b1c6-0b7b30e05a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51C31F-2482-46BE-A2AD-8E2A2F7C8984}">
  <ds:schemaRefs>
    <ds:schemaRef ds:uri="http://purl.org/dc/terms/"/>
    <ds:schemaRef ds:uri="http://schemas.openxmlformats.org/package/2006/metadata/core-properties"/>
    <ds:schemaRef ds:uri="e65b02fe-61aa-42ae-b1c6-0b7b30e05a7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c4b817b-f278-4ae5-83d8-a846bb10e4b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C6C489-205F-4D7E-A314-F70C3180C7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301436-17B0-4322-8682-4FF13E4FD5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4b817b-f278-4ae5-83d8-a846bb10e4b4"/>
    <ds:schemaRef ds:uri="e65b02fe-61aa-42ae-b1c6-0b7b30e05a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744</Words>
  <Application>Microsoft Office PowerPoint</Application>
  <PresentationFormat>Grand écran</PresentationFormat>
  <Paragraphs>193</Paragraphs>
  <Slides>12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Century Gothic</vt:lpstr>
      <vt:lpstr>Times New Roman</vt:lpstr>
      <vt:lpstr>Wingdings</vt:lpstr>
      <vt:lpstr>1_Thème Office</vt:lpstr>
      <vt:lpstr>2_Thème Office</vt:lpstr>
      <vt:lpstr>Thème Office</vt:lpstr>
      <vt:lpstr>4_Thème Office</vt:lpstr>
      <vt:lpstr>Présentation PowerPoint</vt:lpstr>
      <vt:lpstr>Présentation PowerPoint</vt:lpstr>
      <vt:lpstr>Présentation PowerPoint</vt:lpstr>
      <vt:lpstr>Actions d’OncoSTART</vt:lpstr>
      <vt:lpstr>Actions d’OncoSTART</vt:lpstr>
      <vt:lpstr>Actions d’OncoSTART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Charlene</dc:creator>
  <cp:lastModifiedBy>Rachel GROUBET</cp:lastModifiedBy>
  <cp:revision>306</cp:revision>
  <dcterms:created xsi:type="dcterms:W3CDTF">2021-01-21T09:47:46Z</dcterms:created>
  <dcterms:modified xsi:type="dcterms:W3CDTF">2021-12-14T08:16:58Z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0x010100985FFEE63445BD4EBB7A8A4DF1D0AEA0</vt:lpwstr>
  </property>
</Properties>
</file>